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Marcellus"/>
      <p:regular r:id="rId41"/>
    </p:embeddedFont>
    <p:embeddedFont>
      <p:font typeface="Quattrocento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D221E5-2826-4719-98A9-DCB83CA2C8EE}">
  <a:tblStyle styleId="{C7D221E5-2826-4719-98A9-DCB83CA2C8E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4D16A41-AF5C-4492-A279-C155DE845E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QuattrocentoSans-regular.fntdata"/><Relationship Id="rId41" Type="http://schemas.openxmlformats.org/officeDocument/2006/relationships/font" Target="fonts/Marcellus-regular.fntdata"/><Relationship Id="rId22" Type="http://schemas.openxmlformats.org/officeDocument/2006/relationships/slide" Target="slides/slide17.xml"/><Relationship Id="rId44" Type="http://schemas.openxmlformats.org/officeDocument/2006/relationships/font" Target="fonts/QuattrocentoSans-italic.fntdata"/><Relationship Id="rId21" Type="http://schemas.openxmlformats.org/officeDocument/2006/relationships/slide" Target="slides/slide16.xml"/><Relationship Id="rId43" Type="http://schemas.openxmlformats.org/officeDocument/2006/relationships/font" Target="fonts/Quattrocento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Quattrocento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5076019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05076019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e8728671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ae8728671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aea8038e97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aea8038e97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e87286718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ae87286718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ae87286718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ae8728671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aea8038e97_5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aea8038e97_5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e483c325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ae483c325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ae8728671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ae8728671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ae87286718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ae87286718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ae87286718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ae87286718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aea8038e97_5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aea8038e97_5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e483c325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ae483c325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aec357110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aec357110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aec357110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aec357110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aec357110a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aec357110a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aec357110a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aec357110a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aec357110a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aec357110a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aea8038e97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aea8038e97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ae483c325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ae483c325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ae8728671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ae8728671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ae8728671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ae8728671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ae483c325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ae483c325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ae483c325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ae483c325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“What can we learn from a modern collection of last words? Those sentenced to die have three pieces of information the rest of us don’t: the time and manner of their death and the knowledge that their last words will be recorded.”</a:t>
            </a:r>
            <a:endParaRPr sz="10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“Last words matter for one simple reason: they cannot be taken back. We expect last words to be poignant, a résumé or summation of life experience. Sometimes they are, sometimes they are not. We want them to reveal secrets. But they very seldom do” </a:t>
            </a:r>
            <a:endParaRPr sz="10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ae483c325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ae483c325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ae4ec5604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ae4ec560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model overall conclusions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</a:t>
            </a:r>
            <a:r>
              <a:rPr lang="en"/>
              <a:t>person</a:t>
            </a:r>
            <a:r>
              <a:rPr lang="en"/>
              <a:t> spends around 20 years on Death Row before being executed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ae483c325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ae483c325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ae872867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ae872867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ae8728671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ae8728671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ae4ec5604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ae4ec5604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e586748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ae586748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ae483c325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ae483c325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ae483c325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ae483c325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ae483c325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ae483c325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ae6235cf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ae6235cf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e483c325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ae483c325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ECEAE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1" name="Google Shape;11;p2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1306963" y="1280558"/>
            <a:ext cx="6556200" cy="19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Font typeface="Marcellus"/>
              <a:buNone/>
              <a:defRPr sz="50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038875" y="3447196"/>
            <a:ext cx="5066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  <a:def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" name="Google Shape;15;p2"/>
          <p:cNvSpPr/>
          <p:nvPr>
            <p:ph idx="2" type="pic"/>
          </p:nvPr>
        </p:nvSpPr>
        <p:spPr>
          <a:xfrm rot="-800728">
            <a:off x="75362" y="1976519"/>
            <a:ext cx="1828682" cy="1642181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2"/>
          <p:cNvSpPr/>
          <p:nvPr>
            <p:ph idx="3" type="pic"/>
          </p:nvPr>
        </p:nvSpPr>
        <p:spPr>
          <a:xfrm rot="1145063">
            <a:off x="7996808" y="170240"/>
            <a:ext cx="1782785" cy="146647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" name="Google Shape;17;p2"/>
          <p:cNvCxnSpPr/>
          <p:nvPr/>
        </p:nvCxnSpPr>
        <p:spPr>
          <a:xfrm flipH="1" rot="10800000">
            <a:off x="-2047775" y="-487400"/>
            <a:ext cx="5222700" cy="13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-1021525" y="3759750"/>
            <a:ext cx="4727700" cy="19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>
            <a:off x="641434" y="4367940"/>
            <a:ext cx="320275" cy="2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ECEAE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1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36" name="Google Shape;136;p11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1"/>
          <p:cNvSpPr txBox="1"/>
          <p:nvPr>
            <p:ph hasCustomPrompt="1" type="title"/>
          </p:nvPr>
        </p:nvSpPr>
        <p:spPr>
          <a:xfrm>
            <a:off x="1284000" y="1592300"/>
            <a:ext cx="6576000" cy="13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7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39" name="Google Shape;139;p11"/>
          <p:cNvSpPr txBox="1"/>
          <p:nvPr>
            <p:ph idx="1" type="subTitle"/>
          </p:nvPr>
        </p:nvSpPr>
        <p:spPr>
          <a:xfrm>
            <a:off x="1284000" y="2878075"/>
            <a:ext cx="65760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11"/>
          <p:cNvSpPr/>
          <p:nvPr>
            <p:ph idx="2" type="pic"/>
          </p:nvPr>
        </p:nvSpPr>
        <p:spPr>
          <a:xfrm rot="-800728">
            <a:off x="380162" y="3043319"/>
            <a:ext cx="1828682" cy="1642181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1"/>
          <p:cNvSpPr/>
          <p:nvPr>
            <p:ph idx="3" type="pic"/>
          </p:nvPr>
        </p:nvSpPr>
        <p:spPr>
          <a:xfrm rot="1145063">
            <a:off x="7463408" y="170240"/>
            <a:ext cx="1782785" cy="146647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2" name="Google Shape;142;p11"/>
          <p:cNvCxnSpPr/>
          <p:nvPr/>
        </p:nvCxnSpPr>
        <p:spPr>
          <a:xfrm flipH="1" rot="10800000">
            <a:off x="-2047775" y="-487400"/>
            <a:ext cx="5222700" cy="13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1"/>
          <p:cNvCxnSpPr/>
          <p:nvPr/>
        </p:nvCxnSpPr>
        <p:spPr>
          <a:xfrm>
            <a:off x="-1021525" y="3759750"/>
            <a:ext cx="4727700" cy="19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11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>
            <a:off x="641434" y="4367940"/>
            <a:ext cx="320275" cy="2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ECEAE6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rgbClr val="ECEAE6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3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50" name="Google Shape;150;p13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3"/>
          <p:cNvSpPr txBox="1"/>
          <p:nvPr>
            <p:ph idx="1" type="subTitle"/>
          </p:nvPr>
        </p:nvSpPr>
        <p:spPr>
          <a:xfrm>
            <a:off x="713225" y="2172728"/>
            <a:ext cx="23055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2" type="subTitle"/>
          </p:nvPr>
        </p:nvSpPr>
        <p:spPr>
          <a:xfrm>
            <a:off x="713225" y="3876524"/>
            <a:ext cx="23055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3" type="subTitle"/>
          </p:nvPr>
        </p:nvSpPr>
        <p:spPr>
          <a:xfrm>
            <a:off x="3419250" y="3876524"/>
            <a:ext cx="23055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4" type="subTitle"/>
          </p:nvPr>
        </p:nvSpPr>
        <p:spPr>
          <a:xfrm>
            <a:off x="3419250" y="2172728"/>
            <a:ext cx="23055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hasCustomPrompt="1" type="title"/>
          </p:nvPr>
        </p:nvSpPr>
        <p:spPr>
          <a:xfrm>
            <a:off x="1415375" y="1381775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hasCustomPrompt="1" idx="5" type="title"/>
          </p:nvPr>
        </p:nvSpPr>
        <p:spPr>
          <a:xfrm>
            <a:off x="4121400" y="3063346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hasCustomPrompt="1" idx="6" type="title"/>
          </p:nvPr>
        </p:nvSpPr>
        <p:spPr>
          <a:xfrm>
            <a:off x="1415375" y="3063346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/>
          <p:nvPr>
            <p:ph hasCustomPrompt="1" idx="7" type="title"/>
          </p:nvPr>
        </p:nvSpPr>
        <p:spPr>
          <a:xfrm>
            <a:off x="4121400" y="1381775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/>
          <p:nvPr>
            <p:ph idx="8" type="subTitle"/>
          </p:nvPr>
        </p:nvSpPr>
        <p:spPr>
          <a:xfrm>
            <a:off x="6125275" y="3876524"/>
            <a:ext cx="23055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idx="9" type="subTitle"/>
          </p:nvPr>
        </p:nvSpPr>
        <p:spPr>
          <a:xfrm>
            <a:off x="6125275" y="2172728"/>
            <a:ext cx="23055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2" name="Google Shape;162;p13"/>
          <p:cNvSpPr txBox="1"/>
          <p:nvPr>
            <p:ph hasCustomPrompt="1" idx="13" type="title"/>
          </p:nvPr>
        </p:nvSpPr>
        <p:spPr>
          <a:xfrm>
            <a:off x="6827425" y="3063346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 sz="3000"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/>
          <p:nvPr>
            <p:ph hasCustomPrompt="1" idx="14" type="title"/>
          </p:nvPr>
        </p:nvSpPr>
        <p:spPr>
          <a:xfrm>
            <a:off x="6827425" y="1381775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/>
          <p:nvPr>
            <p:ph idx="15" type="subTitle"/>
          </p:nvPr>
        </p:nvSpPr>
        <p:spPr>
          <a:xfrm>
            <a:off x="713225" y="1700671"/>
            <a:ext cx="23055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16" type="subTitle"/>
          </p:nvPr>
        </p:nvSpPr>
        <p:spPr>
          <a:xfrm>
            <a:off x="713225" y="3399196"/>
            <a:ext cx="23055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17" type="subTitle"/>
          </p:nvPr>
        </p:nvSpPr>
        <p:spPr>
          <a:xfrm>
            <a:off x="3419250" y="3399196"/>
            <a:ext cx="23055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18" type="subTitle"/>
          </p:nvPr>
        </p:nvSpPr>
        <p:spPr>
          <a:xfrm>
            <a:off x="3419250" y="1700545"/>
            <a:ext cx="23055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19" type="subTitle"/>
          </p:nvPr>
        </p:nvSpPr>
        <p:spPr>
          <a:xfrm>
            <a:off x="6125275" y="3399196"/>
            <a:ext cx="23055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20" type="subTitle"/>
          </p:nvPr>
        </p:nvSpPr>
        <p:spPr>
          <a:xfrm>
            <a:off x="6125275" y="1700545"/>
            <a:ext cx="23055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idx="21"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cxnSp>
        <p:nvCxnSpPr>
          <p:cNvPr id="171" name="Google Shape;171;p13"/>
          <p:cNvCxnSpPr/>
          <p:nvPr/>
        </p:nvCxnSpPr>
        <p:spPr>
          <a:xfrm flipH="1" rot="10800000">
            <a:off x="-861250" y="-567312"/>
            <a:ext cx="1786800" cy="24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3"/>
          <p:cNvCxnSpPr/>
          <p:nvPr/>
        </p:nvCxnSpPr>
        <p:spPr>
          <a:xfrm flipH="1" rot="10800000">
            <a:off x="-645175" y="-1290312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3"/>
          <p:cNvCxnSpPr/>
          <p:nvPr/>
        </p:nvCxnSpPr>
        <p:spPr>
          <a:xfrm flipH="1" rot="10800000">
            <a:off x="6448875" y="3594738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13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>
            <a:off x="81227" y="211867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 amt="14000"/>
          </a:blip>
          <a:srcRect b="-1009" l="0" r="0" t="85132"/>
          <a:stretch/>
        </p:blipFill>
        <p:spPr>
          <a:xfrm rot="60000">
            <a:off x="4384896" y="-6905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3"/>
          <p:cNvPicPr preferRelativeResize="0"/>
          <p:nvPr/>
        </p:nvPicPr>
        <p:blipFill rotWithShape="1">
          <a:blip r:embed="rId3">
            <a:alphaModFix amt="14000"/>
          </a:blip>
          <a:srcRect b="93434" l="0" r="0" t="0"/>
          <a:stretch/>
        </p:blipFill>
        <p:spPr>
          <a:xfrm>
            <a:off x="4484962" y="4843525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3"/>
          <p:cNvPicPr preferRelativeResize="0"/>
          <p:nvPr/>
        </p:nvPicPr>
        <p:blipFill rotWithShape="1">
          <a:blip r:embed="rId3">
            <a:alphaModFix amt="14000"/>
          </a:blip>
          <a:srcRect b="15798" l="2580" r="-2579" t="75832"/>
          <a:stretch/>
        </p:blipFill>
        <p:spPr>
          <a:xfrm rot="60000">
            <a:off x="1741345" y="-67824"/>
            <a:ext cx="3020452" cy="34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 amt="14000"/>
          </a:blip>
          <a:srcRect b="85814" l="-860" r="859" t="6479"/>
          <a:stretch/>
        </p:blipFill>
        <p:spPr>
          <a:xfrm>
            <a:off x="1638587" y="491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>
            <a:off x="8534977" y="4306727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 rotWithShape="1">
          <a:blip r:embed="rId4">
            <a:alphaModFix/>
          </a:blip>
          <a:srcRect b="41657" l="23215" r="19177" t="26872"/>
          <a:stretch/>
        </p:blipFill>
        <p:spPr>
          <a:xfrm rot="1688648">
            <a:off x="8218358" y="27523"/>
            <a:ext cx="1132411" cy="321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">
    <p:bg>
      <p:bgPr>
        <a:solidFill>
          <a:srgbClr val="ECEAE6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4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84" name="Google Shape;184;p14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6" name="Google Shape;186;p14"/>
          <p:cNvCxnSpPr/>
          <p:nvPr/>
        </p:nvCxnSpPr>
        <p:spPr>
          <a:xfrm flipH="1">
            <a:off x="-373700" y="-817375"/>
            <a:ext cx="1613100" cy="430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4"/>
          <p:cNvCxnSpPr/>
          <p:nvPr/>
        </p:nvCxnSpPr>
        <p:spPr>
          <a:xfrm rot="7702691">
            <a:off x="-2126523" y="-149736"/>
            <a:ext cx="4727718" cy="1925411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14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 rot="7702671">
            <a:off x="585192" y="390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 amt="14000"/>
          </a:blip>
          <a:srcRect b="93434" l="0" r="0" t="0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 rotWithShape="1">
          <a:blip r:embed="rId3">
            <a:alphaModFix amt="14000"/>
          </a:blip>
          <a:srcRect b="-1009" l="0" r="0" t="85132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14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 amt="14000"/>
          </a:blip>
          <a:srcRect b="85814" l="-860" r="859" t="6479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4">
            <a:alphaModFix/>
          </a:blip>
          <a:srcRect b="6336" l="6225" r="13031" t="5285"/>
          <a:stretch/>
        </p:blipFill>
        <p:spPr>
          <a:xfrm rot="1132691">
            <a:off x="8368325" y="3298476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48853">
            <a:off x="8567231" y="3495277"/>
            <a:ext cx="1851586" cy="25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4"/>
          <p:cNvSpPr txBox="1"/>
          <p:nvPr>
            <p:ph idx="1" type="subTitle"/>
          </p:nvPr>
        </p:nvSpPr>
        <p:spPr>
          <a:xfrm>
            <a:off x="713225" y="2062710"/>
            <a:ext cx="22200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6" name="Google Shape;196;p14"/>
          <p:cNvSpPr txBox="1"/>
          <p:nvPr>
            <p:ph idx="2" type="subTitle"/>
          </p:nvPr>
        </p:nvSpPr>
        <p:spPr>
          <a:xfrm>
            <a:off x="713225" y="3523950"/>
            <a:ext cx="22200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7" name="Google Shape;197;p14"/>
          <p:cNvSpPr txBox="1"/>
          <p:nvPr>
            <p:ph idx="3" type="subTitle"/>
          </p:nvPr>
        </p:nvSpPr>
        <p:spPr>
          <a:xfrm>
            <a:off x="3462869" y="3523950"/>
            <a:ext cx="22200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4" type="subTitle"/>
          </p:nvPr>
        </p:nvSpPr>
        <p:spPr>
          <a:xfrm>
            <a:off x="3462869" y="2062710"/>
            <a:ext cx="22200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9" name="Google Shape;199;p14"/>
          <p:cNvSpPr txBox="1"/>
          <p:nvPr>
            <p:ph idx="5" type="subTitle"/>
          </p:nvPr>
        </p:nvSpPr>
        <p:spPr>
          <a:xfrm>
            <a:off x="6210775" y="3523950"/>
            <a:ext cx="22200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00" name="Google Shape;200;p14"/>
          <p:cNvSpPr txBox="1"/>
          <p:nvPr>
            <p:ph idx="6" type="subTitle"/>
          </p:nvPr>
        </p:nvSpPr>
        <p:spPr>
          <a:xfrm>
            <a:off x="6210775" y="2062710"/>
            <a:ext cx="22200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01" name="Google Shape;201;p14"/>
          <p:cNvSpPr txBox="1"/>
          <p:nvPr>
            <p:ph idx="7" type="subTitle"/>
          </p:nvPr>
        </p:nvSpPr>
        <p:spPr>
          <a:xfrm>
            <a:off x="713225" y="1665859"/>
            <a:ext cx="2220000" cy="5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202" name="Google Shape;202;p14"/>
          <p:cNvSpPr txBox="1"/>
          <p:nvPr>
            <p:ph idx="8" type="subTitle"/>
          </p:nvPr>
        </p:nvSpPr>
        <p:spPr>
          <a:xfrm>
            <a:off x="713225" y="3137274"/>
            <a:ext cx="2220000" cy="5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203" name="Google Shape;203;p14"/>
          <p:cNvSpPr txBox="1"/>
          <p:nvPr>
            <p:ph idx="9" type="subTitle"/>
          </p:nvPr>
        </p:nvSpPr>
        <p:spPr>
          <a:xfrm>
            <a:off x="3462869" y="3137274"/>
            <a:ext cx="2220000" cy="5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204" name="Google Shape;204;p14"/>
          <p:cNvSpPr txBox="1"/>
          <p:nvPr>
            <p:ph idx="13" type="subTitle"/>
          </p:nvPr>
        </p:nvSpPr>
        <p:spPr>
          <a:xfrm>
            <a:off x="3461131" y="1665734"/>
            <a:ext cx="2220000" cy="5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14" type="subTitle"/>
          </p:nvPr>
        </p:nvSpPr>
        <p:spPr>
          <a:xfrm>
            <a:off x="6210775" y="3137274"/>
            <a:ext cx="2220000" cy="5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15" type="subTitle"/>
          </p:nvPr>
        </p:nvSpPr>
        <p:spPr>
          <a:xfrm>
            <a:off x="6210775" y="1665734"/>
            <a:ext cx="2220000" cy="5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207" name="Google Shape;207;p14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208" name="Google Shape;20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1_1_1_1_1">
    <p:bg>
      <p:bgPr>
        <a:solidFill>
          <a:srgbClr val="ECEAE6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5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11" name="Google Shape;211;p15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15"/>
          <p:cNvSpPr txBox="1"/>
          <p:nvPr>
            <p:ph idx="1" type="subTitle"/>
          </p:nvPr>
        </p:nvSpPr>
        <p:spPr>
          <a:xfrm>
            <a:off x="4896025" y="2798575"/>
            <a:ext cx="31944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15"/>
          <p:cNvSpPr txBox="1"/>
          <p:nvPr>
            <p:ph idx="2" type="subTitle"/>
          </p:nvPr>
        </p:nvSpPr>
        <p:spPr>
          <a:xfrm>
            <a:off x="1082725" y="2798575"/>
            <a:ext cx="31944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15"/>
          <p:cNvSpPr txBox="1"/>
          <p:nvPr>
            <p:ph idx="3" type="subTitle"/>
          </p:nvPr>
        </p:nvSpPr>
        <p:spPr>
          <a:xfrm>
            <a:off x="1074950" y="2345275"/>
            <a:ext cx="31944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216" name="Google Shape;216;p15"/>
          <p:cNvSpPr txBox="1"/>
          <p:nvPr>
            <p:ph idx="4" type="subTitle"/>
          </p:nvPr>
        </p:nvSpPr>
        <p:spPr>
          <a:xfrm>
            <a:off x="4899300" y="2345275"/>
            <a:ext cx="31944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217" name="Google Shape;217;p15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cxnSp>
        <p:nvCxnSpPr>
          <p:cNvPr id="218" name="Google Shape;218;p15"/>
          <p:cNvCxnSpPr/>
          <p:nvPr/>
        </p:nvCxnSpPr>
        <p:spPr>
          <a:xfrm flipH="1">
            <a:off x="-373700" y="-817375"/>
            <a:ext cx="1613100" cy="430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15"/>
          <p:cNvCxnSpPr/>
          <p:nvPr/>
        </p:nvCxnSpPr>
        <p:spPr>
          <a:xfrm rot="7702691">
            <a:off x="-2126523" y="-149736"/>
            <a:ext cx="4727718" cy="1925411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" name="Google Shape;220;p15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 rot="7702671">
            <a:off x="585192" y="390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5"/>
          <p:cNvPicPr preferRelativeResize="0"/>
          <p:nvPr/>
        </p:nvPicPr>
        <p:blipFill rotWithShape="1">
          <a:blip r:embed="rId3">
            <a:alphaModFix amt="14000"/>
          </a:blip>
          <a:srcRect b="93434" l="0" r="0" t="0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 amt="14000"/>
          </a:blip>
          <a:srcRect b="-1009" l="0" r="0" t="85132"/>
          <a:stretch/>
        </p:blipFill>
        <p:spPr>
          <a:xfrm rot="60000">
            <a:off x="5879983" y="4826095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3">
            <a:alphaModFix amt="14000"/>
          </a:blip>
          <a:srcRect b="85814" l="-860" r="859" t="6479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15"/>
          <p:cNvGrpSpPr/>
          <p:nvPr/>
        </p:nvGrpSpPr>
        <p:grpSpPr>
          <a:xfrm rot="-2430634">
            <a:off x="-1485635" y="3523876"/>
            <a:ext cx="3069846" cy="3480867"/>
            <a:chOff x="7958130" y="3012824"/>
            <a:chExt cx="3069791" cy="3480804"/>
          </a:xfrm>
        </p:grpSpPr>
        <p:pic>
          <p:nvPicPr>
            <p:cNvPr id="225" name="Google Shape;225;p15"/>
            <p:cNvPicPr preferRelativeResize="0"/>
            <p:nvPr/>
          </p:nvPicPr>
          <p:blipFill rotWithShape="1">
            <a:blip r:embed="rId4">
              <a:alphaModFix/>
            </a:blip>
            <a:srcRect b="6336" l="6225" r="13031" t="5285"/>
            <a:stretch/>
          </p:blipFill>
          <p:spPr>
            <a:xfrm rot="1132691">
              <a:off x="8368325" y="3298476"/>
              <a:ext cx="2249401" cy="290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48853">
              <a:off x="8567231" y="3495277"/>
              <a:ext cx="1851586" cy="25158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_2">
    <p:bg>
      <p:bgPr>
        <a:solidFill>
          <a:srgbClr val="ECEAE6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6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30" name="Google Shape;230;p16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16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cxnSp>
        <p:nvCxnSpPr>
          <p:cNvPr id="233" name="Google Shape;233;p16"/>
          <p:cNvCxnSpPr/>
          <p:nvPr/>
        </p:nvCxnSpPr>
        <p:spPr>
          <a:xfrm flipH="1">
            <a:off x="7592575" y="3151550"/>
            <a:ext cx="1613100" cy="430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16"/>
          <p:cNvCxnSpPr/>
          <p:nvPr/>
        </p:nvCxnSpPr>
        <p:spPr>
          <a:xfrm rot="7702691">
            <a:off x="5839752" y="3819189"/>
            <a:ext cx="4727718" cy="1925411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" name="Google Shape;235;p16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 rot="7702671">
            <a:off x="8551467" y="4359769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 amt="14000"/>
          </a:blip>
          <a:srcRect b="-1009" l="0" r="0" t="85132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16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 amt="14000"/>
          </a:blip>
          <a:srcRect b="85814" l="-860" r="859" t="6479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 rotWithShape="1">
          <a:blip r:embed="rId4">
            <a:alphaModFix/>
          </a:blip>
          <a:srcRect b="6336" l="6225" r="13031" t="5285"/>
          <a:stretch/>
        </p:blipFill>
        <p:spPr>
          <a:xfrm rot="-2860646">
            <a:off x="-1547651" y="-1848799"/>
            <a:ext cx="2249400" cy="29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6"/>
          <p:cNvPicPr preferRelativeResize="0"/>
          <p:nvPr/>
        </p:nvPicPr>
        <p:blipFill rotWithShape="1">
          <a:blip r:embed="rId5">
            <a:alphaModFix/>
          </a:blip>
          <a:srcRect b="41657" l="23215" r="19177" t="26872"/>
          <a:stretch/>
        </p:blipFill>
        <p:spPr>
          <a:xfrm rot="-2304690">
            <a:off x="-142295" y="412952"/>
            <a:ext cx="1132411" cy="32151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2_1">
    <p:bg>
      <p:bgPr>
        <a:solidFill>
          <a:srgbClr val="ECEAE6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7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44" name="Google Shape;244;p17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17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cxnSp>
        <p:nvCxnSpPr>
          <p:cNvPr id="247" name="Google Shape;247;p17"/>
          <p:cNvCxnSpPr/>
          <p:nvPr/>
        </p:nvCxnSpPr>
        <p:spPr>
          <a:xfrm flipH="1" rot="-5227936">
            <a:off x="8375452" y="-1369706"/>
            <a:ext cx="1613020" cy="4305277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7"/>
          <p:cNvCxnSpPr/>
          <p:nvPr/>
        </p:nvCxnSpPr>
        <p:spPr>
          <a:xfrm rot="2474624">
            <a:off x="6286661" y="-10629"/>
            <a:ext cx="4727548" cy="19253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9" name="Google Shape;249;p17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 rot="2474596">
            <a:off x="8228790" y="295745"/>
            <a:ext cx="320276" cy="26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7"/>
          <p:cNvPicPr preferRelativeResize="0"/>
          <p:nvPr/>
        </p:nvPicPr>
        <p:blipFill rotWithShape="1">
          <a:blip r:embed="rId3">
            <a:alphaModFix amt="14000"/>
          </a:blip>
          <a:srcRect b="-1009" l="0" r="0" t="85132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17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17"/>
          <p:cNvPicPr preferRelativeResize="0"/>
          <p:nvPr/>
        </p:nvPicPr>
        <p:blipFill rotWithShape="1">
          <a:blip r:embed="rId3">
            <a:alphaModFix amt="14000"/>
          </a:blip>
          <a:srcRect b="85814" l="-860" r="859" t="6479"/>
          <a:stretch/>
        </p:blipFill>
        <p:spPr>
          <a:xfrm rot="5400000">
            <a:off x="7395587" y="3553975"/>
            <a:ext cx="3020451" cy="31622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bg>
      <p:bgPr>
        <a:solidFill>
          <a:srgbClr val="ECEAE6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8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56" name="Google Shape;256;p18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18"/>
          <p:cNvSpPr txBox="1"/>
          <p:nvPr>
            <p:ph hasCustomPrompt="1" type="title"/>
          </p:nvPr>
        </p:nvSpPr>
        <p:spPr>
          <a:xfrm>
            <a:off x="2223600" y="800757"/>
            <a:ext cx="4696800" cy="6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8"/>
          <p:cNvSpPr txBox="1"/>
          <p:nvPr>
            <p:ph idx="1" type="subTitle"/>
          </p:nvPr>
        </p:nvSpPr>
        <p:spPr>
          <a:xfrm>
            <a:off x="2223600" y="1415626"/>
            <a:ext cx="46968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18"/>
          <p:cNvSpPr txBox="1"/>
          <p:nvPr>
            <p:ph hasCustomPrompt="1" idx="2" type="title"/>
          </p:nvPr>
        </p:nvSpPr>
        <p:spPr>
          <a:xfrm>
            <a:off x="2223600" y="2089662"/>
            <a:ext cx="4696800" cy="6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8"/>
          <p:cNvSpPr txBox="1"/>
          <p:nvPr>
            <p:ph idx="3" type="subTitle"/>
          </p:nvPr>
        </p:nvSpPr>
        <p:spPr>
          <a:xfrm>
            <a:off x="2223600" y="2704556"/>
            <a:ext cx="46968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18"/>
          <p:cNvSpPr txBox="1"/>
          <p:nvPr>
            <p:ph hasCustomPrompt="1" idx="4" type="title"/>
          </p:nvPr>
        </p:nvSpPr>
        <p:spPr>
          <a:xfrm>
            <a:off x="2223600" y="3358055"/>
            <a:ext cx="4696800" cy="6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5" type="subTitle"/>
          </p:nvPr>
        </p:nvSpPr>
        <p:spPr>
          <a:xfrm>
            <a:off x="2223600" y="3972955"/>
            <a:ext cx="46968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4" name="Google Shape;264;p18"/>
          <p:cNvCxnSpPr/>
          <p:nvPr/>
        </p:nvCxnSpPr>
        <p:spPr>
          <a:xfrm rot="10800000">
            <a:off x="-1433150" y="4185800"/>
            <a:ext cx="5222700" cy="13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18"/>
          <p:cNvCxnSpPr/>
          <p:nvPr/>
        </p:nvCxnSpPr>
        <p:spPr>
          <a:xfrm rot="10800000">
            <a:off x="5950900" y="-491450"/>
            <a:ext cx="5222700" cy="13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18"/>
          <p:cNvSpPr/>
          <p:nvPr>
            <p:ph idx="6" type="pic"/>
          </p:nvPr>
        </p:nvSpPr>
        <p:spPr>
          <a:xfrm rot="-842582">
            <a:off x="207297" y="816020"/>
            <a:ext cx="1842155" cy="1633114"/>
          </a:xfrm>
          <a:prstGeom prst="rect">
            <a:avLst/>
          </a:prstGeom>
          <a:noFill/>
          <a:ln>
            <a:noFill/>
          </a:ln>
        </p:spPr>
      </p:sp>
      <p:pic>
        <p:nvPicPr>
          <p:cNvPr id="267" name="Google Shape;267;p18"/>
          <p:cNvPicPr preferRelativeResize="0"/>
          <p:nvPr/>
        </p:nvPicPr>
        <p:blipFill rotWithShape="1">
          <a:blip r:embed="rId2">
            <a:alphaModFix amt="14000"/>
          </a:blip>
          <a:srcRect b="-1009" l="0" r="0" t="85132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/>
          <p:cNvPicPr preferRelativeResize="0"/>
          <p:nvPr/>
        </p:nvPicPr>
        <p:blipFill rotWithShape="1">
          <a:blip r:embed="rId2">
            <a:alphaModFix amt="14000"/>
          </a:blip>
          <a:srcRect b="-1009" l="0" r="0" t="85132"/>
          <a:stretch/>
        </p:blipFill>
        <p:spPr>
          <a:xfrm rot="60000">
            <a:off x="6920546" y="15220"/>
            <a:ext cx="3020452" cy="6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_1">
    <p:bg>
      <p:bgPr>
        <a:solidFill>
          <a:srgbClr val="ECEAE6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19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72" name="Google Shape;272;p19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4" name="Google Shape;274;p19"/>
          <p:cNvCxnSpPr/>
          <p:nvPr/>
        </p:nvCxnSpPr>
        <p:spPr>
          <a:xfrm flipH="1" rot="10800000">
            <a:off x="-2047775" y="-487400"/>
            <a:ext cx="5222700" cy="13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19"/>
          <p:cNvCxnSpPr/>
          <p:nvPr/>
        </p:nvCxnSpPr>
        <p:spPr>
          <a:xfrm>
            <a:off x="-1021525" y="3759750"/>
            <a:ext cx="4727700" cy="19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" name="Google Shape;276;p19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>
            <a:off x="641434" y="4367940"/>
            <a:ext cx="320275" cy="2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9"/>
          <p:cNvSpPr txBox="1"/>
          <p:nvPr>
            <p:ph type="title"/>
          </p:nvPr>
        </p:nvSpPr>
        <p:spPr>
          <a:xfrm>
            <a:off x="953063" y="1265122"/>
            <a:ext cx="3103500" cy="17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8" name="Google Shape;278;p19"/>
          <p:cNvSpPr txBox="1"/>
          <p:nvPr>
            <p:ph idx="1" type="subTitle"/>
          </p:nvPr>
        </p:nvSpPr>
        <p:spPr>
          <a:xfrm>
            <a:off x="953075" y="2896457"/>
            <a:ext cx="31035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pic>
        <p:nvPicPr>
          <p:cNvPr id="279" name="Google Shape;279;p19"/>
          <p:cNvPicPr preferRelativeResize="0"/>
          <p:nvPr/>
        </p:nvPicPr>
        <p:blipFill rotWithShape="1">
          <a:blip r:embed="rId3">
            <a:alphaModFix/>
          </a:blip>
          <a:srcRect b="0" l="18418" r="18418" t="0"/>
          <a:stretch/>
        </p:blipFill>
        <p:spPr>
          <a:xfrm rot="976991">
            <a:off x="4652010" y="1077129"/>
            <a:ext cx="1824276" cy="162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 rotWithShape="1">
          <a:blip r:embed="rId3">
            <a:alphaModFix/>
          </a:blip>
          <a:srcRect b="0" l="18418" r="18418" t="0"/>
          <a:stretch/>
        </p:blipFill>
        <p:spPr>
          <a:xfrm rot="-316446">
            <a:off x="4802102" y="2524647"/>
            <a:ext cx="1824275" cy="16270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9"/>
          <p:cNvSpPr/>
          <p:nvPr>
            <p:ph idx="2" type="pic"/>
          </p:nvPr>
        </p:nvSpPr>
        <p:spPr>
          <a:xfrm rot="-712489">
            <a:off x="6323818" y="1942678"/>
            <a:ext cx="1790314" cy="1443644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19"/>
          <p:cNvSpPr/>
          <p:nvPr>
            <p:ph idx="3" type="pic"/>
          </p:nvPr>
        </p:nvSpPr>
        <p:spPr>
          <a:xfrm rot="970638">
            <a:off x="4645279" y="1076955"/>
            <a:ext cx="1832666" cy="1634989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19"/>
          <p:cNvSpPr/>
          <p:nvPr>
            <p:ph idx="4" type="pic"/>
          </p:nvPr>
        </p:nvSpPr>
        <p:spPr>
          <a:xfrm rot="-313202">
            <a:off x="4799469" y="2529987"/>
            <a:ext cx="1823463" cy="1622527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bg>
      <p:bgPr>
        <a:solidFill>
          <a:srgbClr val="ECEAE6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0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87" name="Google Shape;287;p20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0"/>
          <p:cNvSpPr txBox="1"/>
          <p:nvPr>
            <p:ph type="title"/>
          </p:nvPr>
        </p:nvSpPr>
        <p:spPr>
          <a:xfrm>
            <a:off x="1018025" y="1843486"/>
            <a:ext cx="3295800" cy="6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" type="subTitle"/>
          </p:nvPr>
        </p:nvSpPr>
        <p:spPr>
          <a:xfrm>
            <a:off x="1018025" y="2384117"/>
            <a:ext cx="3295800" cy="10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1" name="Google Shape;291;p20"/>
          <p:cNvCxnSpPr/>
          <p:nvPr/>
        </p:nvCxnSpPr>
        <p:spPr>
          <a:xfrm flipH="1">
            <a:off x="7246975" y="2264825"/>
            <a:ext cx="2034600" cy="524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0"/>
          <p:cNvCxnSpPr/>
          <p:nvPr/>
        </p:nvCxnSpPr>
        <p:spPr>
          <a:xfrm rot="7702691">
            <a:off x="5494040" y="3872264"/>
            <a:ext cx="4727718" cy="1925411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3" name="Google Shape;293;p20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 rot="7702671">
            <a:off x="8205754" y="4412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0"/>
          <p:cNvPicPr preferRelativeResize="0"/>
          <p:nvPr/>
        </p:nvPicPr>
        <p:blipFill rotWithShape="1">
          <a:blip r:embed="rId3">
            <a:alphaModFix amt="14000"/>
          </a:blip>
          <a:srcRect b="93434" l="0" r="0" t="0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0"/>
          <p:cNvPicPr preferRelativeResize="0"/>
          <p:nvPr/>
        </p:nvPicPr>
        <p:blipFill rotWithShape="1">
          <a:blip r:embed="rId3">
            <a:alphaModFix amt="14000"/>
          </a:blip>
          <a:srcRect b="-1009" l="0" r="0" t="85132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20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ECEAE6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23" name="Google Shape;23;p3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3"/>
          <p:cNvSpPr/>
          <p:nvPr>
            <p:ph idx="2" type="pic"/>
          </p:nvPr>
        </p:nvSpPr>
        <p:spPr>
          <a:xfrm rot="-720349">
            <a:off x="5884518" y="2084469"/>
            <a:ext cx="1768176" cy="1458743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720000" y="3140241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3" type="title"/>
          </p:nvPr>
        </p:nvSpPr>
        <p:spPr>
          <a:xfrm>
            <a:off x="720000" y="2197187"/>
            <a:ext cx="153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37050" y="3860326"/>
            <a:ext cx="50676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3"/>
          <p:cNvSpPr/>
          <p:nvPr>
            <p:ph idx="4" type="pic"/>
          </p:nvPr>
        </p:nvSpPr>
        <p:spPr>
          <a:xfrm rot="976992">
            <a:off x="4652010" y="1153329"/>
            <a:ext cx="1824276" cy="1627092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0" name="Google Shape;30;p3"/>
          <p:cNvCxnSpPr/>
          <p:nvPr/>
        </p:nvCxnSpPr>
        <p:spPr>
          <a:xfrm flipH="1" rot="10800000">
            <a:off x="-1846425" y="-235587"/>
            <a:ext cx="5222700" cy="13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/>
          <p:cNvCxnSpPr/>
          <p:nvPr/>
        </p:nvCxnSpPr>
        <p:spPr>
          <a:xfrm>
            <a:off x="-1021525" y="3759750"/>
            <a:ext cx="4727700" cy="19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>
            <a:off x="641434" y="4367940"/>
            <a:ext cx="320275" cy="2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rgbClr val="ECEAE6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1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00" name="Google Shape;300;p21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2" name="Google Shape;302;p21"/>
          <p:cNvCxnSpPr/>
          <p:nvPr/>
        </p:nvCxnSpPr>
        <p:spPr>
          <a:xfrm flipH="1" rot="10800000">
            <a:off x="-1146775" y="-125"/>
            <a:ext cx="1786800" cy="24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1"/>
          <p:cNvCxnSpPr/>
          <p:nvPr/>
        </p:nvCxnSpPr>
        <p:spPr>
          <a:xfrm flipH="1" rot="10800000">
            <a:off x="-1060300" y="-890600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Google Shape;304;p21"/>
          <p:cNvPicPr preferRelativeResize="0"/>
          <p:nvPr/>
        </p:nvPicPr>
        <p:blipFill rotWithShape="1">
          <a:blip r:embed="rId2">
            <a:alphaModFix/>
          </a:blip>
          <a:srcRect b="6336" l="6225" r="13031" t="5285"/>
          <a:stretch/>
        </p:blipFill>
        <p:spPr>
          <a:xfrm flipH="1" rot="-1132691">
            <a:off x="-1047525" y="3653876"/>
            <a:ext cx="2249401" cy="29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1"/>
          <p:cNvSpPr txBox="1"/>
          <p:nvPr>
            <p:ph type="title"/>
          </p:nvPr>
        </p:nvSpPr>
        <p:spPr>
          <a:xfrm>
            <a:off x="2945525" y="3449575"/>
            <a:ext cx="5353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06" name="Google Shape;306;p21"/>
          <p:cNvSpPr txBox="1"/>
          <p:nvPr>
            <p:ph idx="1" type="subTitle"/>
          </p:nvPr>
        </p:nvSpPr>
        <p:spPr>
          <a:xfrm>
            <a:off x="2945525" y="1282300"/>
            <a:ext cx="5353200" cy="22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Quattrocento Sans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7" name="Google Shape;307;p21"/>
          <p:cNvSpPr/>
          <p:nvPr>
            <p:ph idx="2" type="pic"/>
          </p:nvPr>
        </p:nvSpPr>
        <p:spPr>
          <a:xfrm rot="-800728">
            <a:off x="925920" y="850847"/>
            <a:ext cx="1828682" cy="1642181"/>
          </a:xfrm>
          <a:prstGeom prst="rect">
            <a:avLst/>
          </a:prstGeom>
          <a:noFill/>
          <a:ln>
            <a:noFill/>
          </a:ln>
        </p:spPr>
      </p:sp>
      <p:pic>
        <p:nvPicPr>
          <p:cNvPr id="308" name="Google Shape;3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7954">
            <a:off x="-742129" y="3934828"/>
            <a:ext cx="1851586" cy="251589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rgbClr val="ECEAE6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2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12" name="Google Shape;312;p22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4" name="Google Shape;314;p22"/>
          <p:cNvPicPr preferRelativeResize="0"/>
          <p:nvPr/>
        </p:nvPicPr>
        <p:blipFill rotWithShape="1">
          <a:blip r:embed="rId2">
            <a:alphaModFix amt="14000"/>
          </a:blip>
          <a:srcRect b="-1009" l="0" r="0" t="85132"/>
          <a:stretch/>
        </p:blipFill>
        <p:spPr>
          <a:xfrm rot="60000">
            <a:off x="34287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2"/>
          <p:cNvPicPr preferRelativeResize="0"/>
          <p:nvPr/>
        </p:nvPicPr>
        <p:blipFill rotWithShape="1">
          <a:blip r:embed="rId2">
            <a:alphaModFix amt="14000"/>
          </a:blip>
          <a:srcRect b="93434" l="0" r="0" t="0"/>
          <a:stretch/>
        </p:blipFill>
        <p:spPr>
          <a:xfrm>
            <a:off x="5622099" y="4866475"/>
            <a:ext cx="3020451" cy="26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22"/>
          <p:cNvCxnSpPr/>
          <p:nvPr/>
        </p:nvCxnSpPr>
        <p:spPr>
          <a:xfrm rot="10800000">
            <a:off x="5659638" y="-96575"/>
            <a:ext cx="4397700" cy="106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7" name="Google Shape;317;p22"/>
          <p:cNvPicPr preferRelativeResize="0"/>
          <p:nvPr/>
        </p:nvPicPr>
        <p:blipFill rotWithShape="1">
          <a:blip r:embed="rId2">
            <a:alphaModFix amt="14000"/>
          </a:blip>
          <a:srcRect b="85814" l="-860" r="859" t="6479"/>
          <a:stretch/>
        </p:blipFill>
        <p:spPr>
          <a:xfrm>
            <a:off x="2639199" y="4866487"/>
            <a:ext cx="3020451" cy="316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22"/>
          <p:cNvCxnSpPr/>
          <p:nvPr/>
        </p:nvCxnSpPr>
        <p:spPr>
          <a:xfrm rot="-5273026">
            <a:off x="-1312202" y="242350"/>
            <a:ext cx="2875961" cy="2344592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2"/>
          <p:cNvCxnSpPr/>
          <p:nvPr/>
        </p:nvCxnSpPr>
        <p:spPr>
          <a:xfrm rot="-5273147">
            <a:off x="-1947361" y="758886"/>
            <a:ext cx="4440022" cy="11599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22"/>
          <p:cNvPicPr preferRelativeResize="0"/>
          <p:nvPr/>
        </p:nvPicPr>
        <p:blipFill rotWithShape="1">
          <a:blip r:embed="rId3">
            <a:alphaModFix/>
          </a:blip>
          <a:srcRect b="32758" l="31239" r="31658" t="31812"/>
          <a:stretch/>
        </p:blipFill>
        <p:spPr>
          <a:xfrm rot="-5885448">
            <a:off x="183646" y="1010004"/>
            <a:ext cx="320275" cy="269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 txBox="1"/>
          <p:nvPr>
            <p:ph idx="1" type="subTitle"/>
          </p:nvPr>
        </p:nvSpPr>
        <p:spPr>
          <a:xfrm>
            <a:off x="937625" y="284230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2"/>
          <p:cNvSpPr txBox="1"/>
          <p:nvPr>
            <p:ph idx="2" type="subTitle"/>
          </p:nvPr>
        </p:nvSpPr>
        <p:spPr>
          <a:xfrm>
            <a:off x="3484346" y="284230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2"/>
          <p:cNvSpPr txBox="1"/>
          <p:nvPr>
            <p:ph idx="3" type="subTitle"/>
          </p:nvPr>
        </p:nvSpPr>
        <p:spPr>
          <a:xfrm>
            <a:off x="6031074" y="284230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2"/>
          <p:cNvSpPr txBox="1"/>
          <p:nvPr>
            <p:ph idx="4" type="subTitle"/>
          </p:nvPr>
        </p:nvSpPr>
        <p:spPr>
          <a:xfrm>
            <a:off x="937625" y="2429696"/>
            <a:ext cx="2175300" cy="5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25" name="Google Shape;325;p22"/>
          <p:cNvSpPr txBox="1"/>
          <p:nvPr>
            <p:ph idx="5" type="subTitle"/>
          </p:nvPr>
        </p:nvSpPr>
        <p:spPr>
          <a:xfrm>
            <a:off x="3484347" y="2429696"/>
            <a:ext cx="2175300" cy="5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26" name="Google Shape;326;p22"/>
          <p:cNvSpPr txBox="1"/>
          <p:nvPr>
            <p:ph idx="6" type="subTitle"/>
          </p:nvPr>
        </p:nvSpPr>
        <p:spPr>
          <a:xfrm>
            <a:off x="6031075" y="2429696"/>
            <a:ext cx="2175300" cy="5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27" name="Google Shape;327;p22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28" name="Google Shape;32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bg>
      <p:bgPr>
        <a:solidFill>
          <a:srgbClr val="ECEAE6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3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31" name="Google Shape;331;p23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3" name="Google Shape;333;p23"/>
          <p:cNvCxnSpPr/>
          <p:nvPr/>
        </p:nvCxnSpPr>
        <p:spPr>
          <a:xfrm flipH="1" rot="10800000">
            <a:off x="-239950" y="17400"/>
            <a:ext cx="9403200" cy="50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23"/>
          <p:cNvCxnSpPr/>
          <p:nvPr/>
        </p:nvCxnSpPr>
        <p:spPr>
          <a:xfrm flipH="1">
            <a:off x="-229100" y="-47550"/>
            <a:ext cx="3469500" cy="98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23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23"/>
          <p:cNvCxnSpPr/>
          <p:nvPr/>
        </p:nvCxnSpPr>
        <p:spPr>
          <a:xfrm flipH="1">
            <a:off x="6365175" y="4548150"/>
            <a:ext cx="3469500" cy="98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7" name="Google Shape;337;p23"/>
          <p:cNvPicPr preferRelativeResize="0"/>
          <p:nvPr/>
        </p:nvPicPr>
        <p:blipFill rotWithShape="1">
          <a:blip r:embed="rId2">
            <a:alphaModFix amt="14000"/>
          </a:blip>
          <a:srcRect b="15798" l="2580" r="-2579" t="75832"/>
          <a:stretch/>
        </p:blipFill>
        <p:spPr>
          <a:xfrm rot="5400011">
            <a:off x="7481297" y="2274652"/>
            <a:ext cx="3020451" cy="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3"/>
          <p:cNvPicPr preferRelativeResize="0"/>
          <p:nvPr/>
        </p:nvPicPr>
        <p:blipFill rotWithShape="1">
          <a:blip r:embed="rId3">
            <a:alphaModFix/>
          </a:blip>
          <a:srcRect b="32758" l="31239" r="31658" t="31812"/>
          <a:stretch/>
        </p:blipFill>
        <p:spPr>
          <a:xfrm>
            <a:off x="1345521" y="305087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3"/>
          <p:cNvPicPr preferRelativeResize="0"/>
          <p:nvPr/>
        </p:nvPicPr>
        <p:blipFill rotWithShape="1">
          <a:blip r:embed="rId3">
            <a:alphaModFix/>
          </a:blip>
          <a:srcRect b="32758" l="31239" r="31658" t="31812"/>
          <a:stretch/>
        </p:blipFill>
        <p:spPr>
          <a:xfrm>
            <a:off x="8371934" y="4781018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3"/>
          <p:cNvPicPr preferRelativeResize="0"/>
          <p:nvPr/>
        </p:nvPicPr>
        <p:blipFill rotWithShape="1">
          <a:blip r:embed="rId2">
            <a:alphaModFix amt="14000"/>
          </a:blip>
          <a:srcRect b="15798" l="2580" r="-2579" t="75832"/>
          <a:stretch/>
        </p:blipFill>
        <p:spPr>
          <a:xfrm rot="11">
            <a:off x="5069172" y="4718052"/>
            <a:ext cx="3020451" cy="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3"/>
          <p:cNvSpPr txBox="1"/>
          <p:nvPr>
            <p:ph idx="1" type="subTitle"/>
          </p:nvPr>
        </p:nvSpPr>
        <p:spPr>
          <a:xfrm>
            <a:off x="720025" y="1674149"/>
            <a:ext cx="7704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42" name="Google Shape;342;p23"/>
          <p:cNvSpPr txBox="1"/>
          <p:nvPr>
            <p:ph idx="2" type="subTitle"/>
          </p:nvPr>
        </p:nvSpPr>
        <p:spPr>
          <a:xfrm>
            <a:off x="720025" y="2852796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43" name="Google Shape;343;p23"/>
          <p:cNvSpPr txBox="1"/>
          <p:nvPr>
            <p:ph idx="3" type="subTitle"/>
          </p:nvPr>
        </p:nvSpPr>
        <p:spPr>
          <a:xfrm>
            <a:off x="720025" y="4006559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attrocento Sans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720025" y="1268015"/>
            <a:ext cx="77040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45" name="Google Shape;345;p23"/>
          <p:cNvSpPr txBox="1"/>
          <p:nvPr>
            <p:ph idx="5" type="subTitle"/>
          </p:nvPr>
        </p:nvSpPr>
        <p:spPr>
          <a:xfrm>
            <a:off x="720025" y="2444323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46" name="Google Shape;346;p23"/>
          <p:cNvSpPr txBox="1"/>
          <p:nvPr>
            <p:ph idx="6" type="subTitle"/>
          </p:nvPr>
        </p:nvSpPr>
        <p:spPr>
          <a:xfrm>
            <a:off x="720025" y="3601708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47" name="Google Shape;347;p23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48" name="Google Shape;34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bg>
      <p:bgPr>
        <a:solidFill>
          <a:srgbClr val="ECEAE6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4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51" name="Google Shape;351;p24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3" name="Google Shape;353;p24"/>
          <p:cNvPicPr preferRelativeResize="0"/>
          <p:nvPr/>
        </p:nvPicPr>
        <p:blipFill rotWithShape="1">
          <a:blip r:embed="rId2">
            <a:alphaModFix amt="14000"/>
          </a:blip>
          <a:srcRect b="93434" l="0" r="0" t="0"/>
          <a:stretch/>
        </p:blipFill>
        <p:spPr>
          <a:xfrm>
            <a:off x="1544887" y="487487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4"/>
          <p:cNvPicPr preferRelativeResize="0"/>
          <p:nvPr/>
        </p:nvPicPr>
        <p:blipFill rotWithShape="1">
          <a:blip r:embed="rId2">
            <a:alphaModFix amt="14000"/>
          </a:blip>
          <a:srcRect b="15798" l="2580" r="-2579" t="75832"/>
          <a:stretch/>
        </p:blipFill>
        <p:spPr>
          <a:xfrm rot="-5399989">
            <a:off x="-1339484" y="2903116"/>
            <a:ext cx="3020451" cy="34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24"/>
          <p:cNvCxnSpPr/>
          <p:nvPr/>
        </p:nvCxnSpPr>
        <p:spPr>
          <a:xfrm>
            <a:off x="6184975" y="-886400"/>
            <a:ext cx="3160200" cy="265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4"/>
          <p:cNvCxnSpPr/>
          <p:nvPr/>
        </p:nvCxnSpPr>
        <p:spPr>
          <a:xfrm>
            <a:off x="5484175" y="-150075"/>
            <a:ext cx="4440000" cy="116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4"/>
          <p:cNvCxnSpPr/>
          <p:nvPr/>
        </p:nvCxnSpPr>
        <p:spPr>
          <a:xfrm rot="10800000">
            <a:off x="-479337" y="4539700"/>
            <a:ext cx="4397700" cy="106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8" name="Google Shape;358;p24"/>
          <p:cNvPicPr preferRelativeResize="0"/>
          <p:nvPr/>
        </p:nvPicPr>
        <p:blipFill rotWithShape="1">
          <a:blip r:embed="rId3">
            <a:alphaModFix/>
          </a:blip>
          <a:srcRect b="32758" l="31239" r="31658" t="31812"/>
          <a:stretch/>
        </p:blipFill>
        <p:spPr>
          <a:xfrm rot="-612296">
            <a:off x="7740640" y="359123"/>
            <a:ext cx="320275" cy="26944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4"/>
          <p:cNvSpPr txBox="1"/>
          <p:nvPr>
            <p:ph idx="1" type="subTitle"/>
          </p:nvPr>
        </p:nvSpPr>
        <p:spPr>
          <a:xfrm>
            <a:off x="1306410" y="1640520"/>
            <a:ext cx="69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24"/>
          <p:cNvSpPr txBox="1"/>
          <p:nvPr>
            <p:ph idx="2" type="subTitle"/>
          </p:nvPr>
        </p:nvSpPr>
        <p:spPr>
          <a:xfrm>
            <a:off x="1306410" y="2696617"/>
            <a:ext cx="6994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24"/>
          <p:cNvSpPr txBox="1"/>
          <p:nvPr>
            <p:ph idx="3" type="subTitle"/>
          </p:nvPr>
        </p:nvSpPr>
        <p:spPr>
          <a:xfrm>
            <a:off x="1306410" y="3754854"/>
            <a:ext cx="6994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24"/>
          <p:cNvSpPr txBox="1"/>
          <p:nvPr>
            <p:ph idx="4" type="subTitle"/>
          </p:nvPr>
        </p:nvSpPr>
        <p:spPr>
          <a:xfrm>
            <a:off x="1306400" y="1237628"/>
            <a:ext cx="699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63" name="Google Shape;363;p24"/>
          <p:cNvSpPr txBox="1"/>
          <p:nvPr>
            <p:ph idx="5" type="subTitle"/>
          </p:nvPr>
        </p:nvSpPr>
        <p:spPr>
          <a:xfrm>
            <a:off x="1306400" y="2300804"/>
            <a:ext cx="699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64" name="Google Shape;364;p24"/>
          <p:cNvSpPr txBox="1"/>
          <p:nvPr>
            <p:ph idx="6" type="subTitle"/>
          </p:nvPr>
        </p:nvSpPr>
        <p:spPr>
          <a:xfrm>
            <a:off x="1306400" y="3359511"/>
            <a:ext cx="6994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65" name="Google Shape;365;p24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66" name="Google Shape;36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rgbClr val="ECEAE6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5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69" name="Google Shape;369;p25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25"/>
          <p:cNvSpPr txBox="1"/>
          <p:nvPr>
            <p:ph idx="1" type="subTitle"/>
          </p:nvPr>
        </p:nvSpPr>
        <p:spPr>
          <a:xfrm>
            <a:off x="1693375" y="1821512"/>
            <a:ext cx="24093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5"/>
          <p:cNvSpPr txBox="1"/>
          <p:nvPr>
            <p:ph idx="2" type="subTitle"/>
          </p:nvPr>
        </p:nvSpPr>
        <p:spPr>
          <a:xfrm>
            <a:off x="5041322" y="1821512"/>
            <a:ext cx="24093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25"/>
          <p:cNvSpPr txBox="1"/>
          <p:nvPr>
            <p:ph idx="3" type="subTitle"/>
          </p:nvPr>
        </p:nvSpPr>
        <p:spPr>
          <a:xfrm>
            <a:off x="1693375" y="3434404"/>
            <a:ext cx="24093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25"/>
          <p:cNvSpPr txBox="1"/>
          <p:nvPr>
            <p:ph idx="4" type="subTitle"/>
          </p:nvPr>
        </p:nvSpPr>
        <p:spPr>
          <a:xfrm>
            <a:off x="5041322" y="3434404"/>
            <a:ext cx="24093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5"/>
          <p:cNvSpPr txBox="1"/>
          <p:nvPr>
            <p:ph idx="5" type="subTitle"/>
          </p:nvPr>
        </p:nvSpPr>
        <p:spPr>
          <a:xfrm>
            <a:off x="1693375" y="1537899"/>
            <a:ext cx="24093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b="1"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76" name="Google Shape;376;p25"/>
          <p:cNvSpPr txBox="1"/>
          <p:nvPr>
            <p:ph idx="6" type="subTitle"/>
          </p:nvPr>
        </p:nvSpPr>
        <p:spPr>
          <a:xfrm>
            <a:off x="5041322" y="1537899"/>
            <a:ext cx="24093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b="1"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77" name="Google Shape;377;p25"/>
          <p:cNvSpPr txBox="1"/>
          <p:nvPr>
            <p:ph idx="7" type="subTitle"/>
          </p:nvPr>
        </p:nvSpPr>
        <p:spPr>
          <a:xfrm>
            <a:off x="1693375" y="3146728"/>
            <a:ext cx="24093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b="1"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78" name="Google Shape;378;p25"/>
          <p:cNvSpPr txBox="1"/>
          <p:nvPr>
            <p:ph idx="8" type="subTitle"/>
          </p:nvPr>
        </p:nvSpPr>
        <p:spPr>
          <a:xfrm>
            <a:off x="5041322" y="3146728"/>
            <a:ext cx="24093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b="1"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arcellu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379" name="Google Shape;379;p25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cxnSp>
        <p:nvCxnSpPr>
          <p:cNvPr id="380" name="Google Shape;380;p25"/>
          <p:cNvCxnSpPr/>
          <p:nvPr/>
        </p:nvCxnSpPr>
        <p:spPr>
          <a:xfrm flipH="1">
            <a:off x="7592575" y="3151550"/>
            <a:ext cx="1613100" cy="430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25"/>
          <p:cNvCxnSpPr/>
          <p:nvPr/>
        </p:nvCxnSpPr>
        <p:spPr>
          <a:xfrm rot="7702691">
            <a:off x="5839752" y="3819189"/>
            <a:ext cx="4727718" cy="1925411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25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 rot="7702671">
            <a:off x="8551467" y="4359769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 rotWithShape="1">
          <a:blip r:embed="rId3">
            <a:alphaModFix amt="14000"/>
          </a:blip>
          <a:srcRect b="-1009" l="0" r="0" t="85132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25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5" name="Google Shape;385;p25"/>
          <p:cNvPicPr preferRelativeResize="0"/>
          <p:nvPr/>
        </p:nvPicPr>
        <p:blipFill rotWithShape="1">
          <a:blip r:embed="rId3">
            <a:alphaModFix amt="14000"/>
          </a:blip>
          <a:srcRect b="85814" l="-860" r="859" t="6479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 b="6336" l="6225" r="13031" t="5285"/>
          <a:stretch/>
        </p:blipFill>
        <p:spPr>
          <a:xfrm rot="-2860646">
            <a:off x="-1547651" y="-1848799"/>
            <a:ext cx="2249400" cy="29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5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 rot="7702671">
            <a:off x="354817" y="404769"/>
            <a:ext cx="320276" cy="2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rgbClr val="ECEAE6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6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91" name="Google Shape;391;p26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6"/>
          <p:cNvSpPr txBox="1"/>
          <p:nvPr>
            <p:ph idx="1" type="subTitle"/>
          </p:nvPr>
        </p:nvSpPr>
        <p:spPr>
          <a:xfrm>
            <a:off x="2347900" y="1621300"/>
            <a:ext cx="44481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6"/>
          <p:cNvSpPr txBox="1"/>
          <p:nvPr/>
        </p:nvSpPr>
        <p:spPr>
          <a:xfrm>
            <a:off x="1906850" y="3365175"/>
            <a:ext cx="5327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CREDITS: This presentation template was created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includes icons by</a:t>
            </a:r>
            <a:r>
              <a:rPr b="1"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infographics &amp; images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5" name="Google Shape;395;p26"/>
          <p:cNvSpPr txBox="1"/>
          <p:nvPr>
            <p:ph type="title"/>
          </p:nvPr>
        </p:nvSpPr>
        <p:spPr>
          <a:xfrm>
            <a:off x="720000" y="539500"/>
            <a:ext cx="7704000" cy="11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cxnSp>
        <p:nvCxnSpPr>
          <p:cNvPr id="396" name="Google Shape;396;p26"/>
          <p:cNvCxnSpPr/>
          <p:nvPr/>
        </p:nvCxnSpPr>
        <p:spPr>
          <a:xfrm flipH="1" rot="10800000">
            <a:off x="-2047775" y="-487400"/>
            <a:ext cx="5222700" cy="13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bg>
      <p:bgPr>
        <a:solidFill>
          <a:srgbClr val="ECEAE6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7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401" name="Google Shape;401;p27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3" name="Google Shape;4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715" y="-3087375"/>
            <a:ext cx="3785419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27"/>
          <p:cNvCxnSpPr/>
          <p:nvPr/>
        </p:nvCxnSpPr>
        <p:spPr>
          <a:xfrm flipH="1" rot="10800000">
            <a:off x="-1846425" y="-235587"/>
            <a:ext cx="5222700" cy="13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27"/>
          <p:cNvCxnSpPr/>
          <p:nvPr/>
        </p:nvCxnSpPr>
        <p:spPr>
          <a:xfrm>
            <a:off x="-1021525" y="3759750"/>
            <a:ext cx="4727700" cy="19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6" name="Google Shape;406;p27"/>
          <p:cNvPicPr preferRelativeResize="0"/>
          <p:nvPr/>
        </p:nvPicPr>
        <p:blipFill rotWithShape="1">
          <a:blip r:embed="rId4">
            <a:alphaModFix/>
          </a:blip>
          <a:srcRect b="32758" l="31239" r="31658" t="31812"/>
          <a:stretch/>
        </p:blipFill>
        <p:spPr>
          <a:xfrm>
            <a:off x="641434" y="4367940"/>
            <a:ext cx="320275" cy="2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8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410" name="Google Shape;410;p28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2" name="Google Shape;412;p28"/>
          <p:cNvCxnSpPr/>
          <p:nvPr/>
        </p:nvCxnSpPr>
        <p:spPr>
          <a:xfrm flipH="1" rot="10800000">
            <a:off x="-1146775" y="-125"/>
            <a:ext cx="1786800" cy="24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28"/>
          <p:cNvCxnSpPr/>
          <p:nvPr/>
        </p:nvCxnSpPr>
        <p:spPr>
          <a:xfrm flipH="1" rot="10800000">
            <a:off x="-1060300" y="-890600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4" name="Google Shape;414;p28"/>
          <p:cNvPicPr preferRelativeResize="0"/>
          <p:nvPr/>
        </p:nvPicPr>
        <p:blipFill rotWithShape="1">
          <a:blip r:embed="rId2">
            <a:alphaModFix/>
          </a:blip>
          <a:srcRect b="6336" l="6225" r="13031" t="5285"/>
          <a:stretch/>
        </p:blipFill>
        <p:spPr>
          <a:xfrm rot="1132691">
            <a:off x="8376375" y="3371301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8"/>
          <p:cNvPicPr preferRelativeResize="0"/>
          <p:nvPr/>
        </p:nvPicPr>
        <p:blipFill rotWithShape="1">
          <a:blip r:embed="rId3">
            <a:alphaModFix/>
          </a:blip>
          <a:srcRect b="41657" l="23215" r="19177" t="26872"/>
          <a:stretch/>
        </p:blipFill>
        <p:spPr>
          <a:xfrm rot="-3948184">
            <a:off x="7923937" y="4198894"/>
            <a:ext cx="1392375" cy="3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 rotWithShape="1">
          <a:blip r:embed="rId4">
            <a:alphaModFix amt="14000"/>
          </a:blip>
          <a:srcRect b="93434" l="0" r="0" t="0"/>
          <a:stretch/>
        </p:blipFill>
        <p:spPr>
          <a:xfrm>
            <a:off x="1544887" y="487487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8"/>
          <p:cNvPicPr preferRelativeResize="0"/>
          <p:nvPr/>
        </p:nvPicPr>
        <p:blipFill rotWithShape="1">
          <a:blip r:embed="rId4">
            <a:alphaModFix amt="14000"/>
          </a:blip>
          <a:srcRect b="15798" l="2580" r="-2579" t="75832"/>
          <a:stretch/>
        </p:blipFill>
        <p:spPr>
          <a:xfrm rot="-5399989">
            <a:off x="-1339484" y="2903116"/>
            <a:ext cx="3020451" cy="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/>
          <p:cNvPicPr preferRelativeResize="0"/>
          <p:nvPr/>
        </p:nvPicPr>
        <p:blipFill rotWithShape="1">
          <a:blip r:embed="rId4">
            <a:alphaModFix amt="14000"/>
          </a:blip>
          <a:srcRect b="15798" l="2580" r="-2579" t="75832"/>
          <a:stretch/>
        </p:blipFill>
        <p:spPr>
          <a:xfrm rot="-5399989">
            <a:off x="7353716" y="706366"/>
            <a:ext cx="3020451" cy="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ECEAE6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36" name="Google Shape;36;p4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" name="Google Shape;38;p4"/>
          <p:cNvCxnSpPr/>
          <p:nvPr/>
        </p:nvCxnSpPr>
        <p:spPr>
          <a:xfrm flipH="1" rot="10800000">
            <a:off x="6427125" y="4411100"/>
            <a:ext cx="3010200" cy="91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4"/>
          <p:cNvCxnSpPr/>
          <p:nvPr/>
        </p:nvCxnSpPr>
        <p:spPr>
          <a:xfrm flipH="1" rot="10800000">
            <a:off x="8144625" y="1461350"/>
            <a:ext cx="1052700" cy="492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4"/>
          <p:cNvCxnSpPr/>
          <p:nvPr/>
        </p:nvCxnSpPr>
        <p:spPr>
          <a:xfrm rot="10800000">
            <a:off x="5659638" y="-96575"/>
            <a:ext cx="4397700" cy="106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" name="Google Shape;41;p4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 rot="-6252913">
            <a:off x="8362138" y="4536204"/>
            <a:ext cx="320276" cy="269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4"/>
          <p:cNvCxnSpPr/>
          <p:nvPr/>
        </p:nvCxnSpPr>
        <p:spPr>
          <a:xfrm>
            <a:off x="-299575" y="4329300"/>
            <a:ext cx="2613600" cy="12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720000" y="1236400"/>
            <a:ext cx="77040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3">
            <a:alphaModFix amt="14000"/>
          </a:blip>
          <a:srcRect b="93434" l="0" r="0" t="0"/>
          <a:stretch/>
        </p:blipFill>
        <p:spPr>
          <a:xfrm rot="-5400000">
            <a:off x="-1284266" y="100841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 rotWithShape="1">
          <a:blip r:embed="rId3">
            <a:alphaModFix amt="14000"/>
          </a:blip>
          <a:srcRect b="85814" l="-860" r="859" t="6479"/>
          <a:stretch/>
        </p:blipFill>
        <p:spPr>
          <a:xfrm rot="-5400000">
            <a:off x="-1284253" y="3579749"/>
            <a:ext cx="3020451" cy="31622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ECEAE6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50" name="Google Shape;50;p5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5009725" y="1845196"/>
            <a:ext cx="3080700" cy="24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2" type="subTitle"/>
          </p:nvPr>
        </p:nvSpPr>
        <p:spPr>
          <a:xfrm>
            <a:off x="1082725" y="1845196"/>
            <a:ext cx="3080700" cy="24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3" type="subTitle"/>
          </p:nvPr>
        </p:nvSpPr>
        <p:spPr>
          <a:xfrm>
            <a:off x="1074950" y="1449200"/>
            <a:ext cx="30807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4" type="subTitle"/>
          </p:nvPr>
        </p:nvSpPr>
        <p:spPr>
          <a:xfrm>
            <a:off x="4899300" y="1449200"/>
            <a:ext cx="30807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b="1" sz="24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cellus"/>
              <a:buNone/>
              <a:defRPr sz="2400"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cxnSp>
        <p:nvCxnSpPr>
          <p:cNvPr id="57" name="Google Shape;57;p5"/>
          <p:cNvCxnSpPr/>
          <p:nvPr/>
        </p:nvCxnSpPr>
        <p:spPr>
          <a:xfrm flipH="1">
            <a:off x="-373700" y="-817375"/>
            <a:ext cx="1613100" cy="430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5"/>
          <p:cNvCxnSpPr/>
          <p:nvPr/>
        </p:nvCxnSpPr>
        <p:spPr>
          <a:xfrm rot="7702691">
            <a:off x="-2126523" y="-149736"/>
            <a:ext cx="4727718" cy="1925411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" name="Google Shape;59;p5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 rot="7702671">
            <a:off x="585192" y="390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3">
            <a:alphaModFix amt="14000"/>
          </a:blip>
          <a:srcRect b="93434" l="0" r="0" t="0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/>
          <p:cNvPicPr preferRelativeResize="0"/>
          <p:nvPr/>
        </p:nvPicPr>
        <p:blipFill rotWithShape="1">
          <a:blip r:embed="rId3">
            <a:alphaModFix amt="14000"/>
          </a:blip>
          <a:srcRect b="-1009" l="0" r="0" t="85132"/>
          <a:stretch/>
        </p:blipFill>
        <p:spPr>
          <a:xfrm rot="60000">
            <a:off x="5879983" y="4826095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"/>
          <p:cNvPicPr preferRelativeResize="0"/>
          <p:nvPr/>
        </p:nvPicPr>
        <p:blipFill rotWithShape="1">
          <a:blip r:embed="rId3">
            <a:alphaModFix amt="14000"/>
          </a:blip>
          <a:srcRect b="85814" l="-860" r="859" t="6479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5"/>
          <p:cNvGrpSpPr/>
          <p:nvPr/>
        </p:nvGrpSpPr>
        <p:grpSpPr>
          <a:xfrm rot="-2430634">
            <a:off x="-1485635" y="3523876"/>
            <a:ext cx="3069846" cy="3480867"/>
            <a:chOff x="7958130" y="3012824"/>
            <a:chExt cx="3069791" cy="3480804"/>
          </a:xfrm>
        </p:grpSpPr>
        <p:pic>
          <p:nvPicPr>
            <p:cNvPr id="64" name="Google Shape;64;p5"/>
            <p:cNvPicPr preferRelativeResize="0"/>
            <p:nvPr/>
          </p:nvPicPr>
          <p:blipFill rotWithShape="1">
            <a:blip r:embed="rId4">
              <a:alphaModFix/>
            </a:blip>
            <a:srcRect b="6336" l="6225" r="13031" t="5285"/>
            <a:stretch/>
          </p:blipFill>
          <p:spPr>
            <a:xfrm rot="1132691">
              <a:off x="8368325" y="3298476"/>
              <a:ext cx="2249401" cy="290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48853">
              <a:off x="8567231" y="3495277"/>
              <a:ext cx="1851586" cy="25158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ECEAE6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6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69" name="Google Shape;69;p6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6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cxnSp>
        <p:nvCxnSpPr>
          <p:cNvPr id="72" name="Google Shape;72;p6"/>
          <p:cNvCxnSpPr/>
          <p:nvPr/>
        </p:nvCxnSpPr>
        <p:spPr>
          <a:xfrm flipH="1">
            <a:off x="-373700" y="-817375"/>
            <a:ext cx="1613100" cy="430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6"/>
          <p:cNvCxnSpPr/>
          <p:nvPr/>
        </p:nvCxnSpPr>
        <p:spPr>
          <a:xfrm rot="7702691">
            <a:off x="-2126523" y="-149736"/>
            <a:ext cx="4727718" cy="1925411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Google Shape;74;p6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 rot="7702671">
            <a:off x="585192" y="390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 rotWithShape="1">
          <a:blip r:embed="rId3">
            <a:alphaModFix amt="14000"/>
          </a:blip>
          <a:srcRect b="93434" l="0" r="0" t="0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/>
          <p:cNvPicPr preferRelativeResize="0"/>
          <p:nvPr/>
        </p:nvPicPr>
        <p:blipFill rotWithShape="1">
          <a:blip r:embed="rId3">
            <a:alphaModFix amt="14000"/>
          </a:blip>
          <a:srcRect b="-1009" l="0" r="0" t="85132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6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" name="Google Shape;78;p6"/>
          <p:cNvPicPr preferRelativeResize="0"/>
          <p:nvPr/>
        </p:nvPicPr>
        <p:blipFill rotWithShape="1">
          <a:blip r:embed="rId3">
            <a:alphaModFix amt="14000"/>
          </a:blip>
          <a:srcRect b="85814" l="-860" r="859" t="6479"/>
          <a:stretch/>
        </p:blipFill>
        <p:spPr>
          <a:xfrm>
            <a:off x="5879987" y="9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6"/>
          <p:cNvPicPr preferRelativeResize="0"/>
          <p:nvPr/>
        </p:nvPicPr>
        <p:blipFill rotWithShape="1">
          <a:blip r:embed="rId4">
            <a:alphaModFix/>
          </a:blip>
          <a:srcRect b="6336" l="6225" r="13031" t="5285"/>
          <a:stretch/>
        </p:blipFill>
        <p:spPr>
          <a:xfrm rot="1132691">
            <a:off x="8368325" y="3298476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48853">
            <a:off x="8567231" y="3495277"/>
            <a:ext cx="1851586" cy="25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ECEAE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7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84" name="Google Shape;84;p7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" name="Google Shape;86;p7"/>
          <p:cNvCxnSpPr/>
          <p:nvPr/>
        </p:nvCxnSpPr>
        <p:spPr>
          <a:xfrm flipH="1" rot="10800000">
            <a:off x="-861250" y="-567312"/>
            <a:ext cx="1786800" cy="24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7"/>
          <p:cNvCxnSpPr/>
          <p:nvPr/>
        </p:nvCxnSpPr>
        <p:spPr>
          <a:xfrm flipH="1" rot="10800000">
            <a:off x="-645175" y="-1290312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" name="Google Shape;88;p7"/>
          <p:cNvPicPr preferRelativeResize="0"/>
          <p:nvPr/>
        </p:nvPicPr>
        <p:blipFill rotWithShape="1">
          <a:blip r:embed="rId2">
            <a:alphaModFix/>
          </a:blip>
          <a:srcRect b="32758" l="31239" r="31658" t="31812"/>
          <a:stretch/>
        </p:blipFill>
        <p:spPr>
          <a:xfrm>
            <a:off x="81227" y="211867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7"/>
          <p:cNvPicPr preferRelativeResize="0"/>
          <p:nvPr/>
        </p:nvPicPr>
        <p:blipFill rotWithShape="1">
          <a:blip r:embed="rId3">
            <a:alphaModFix amt="14000"/>
          </a:blip>
          <a:srcRect b="-1009" l="0" r="0" t="85132"/>
          <a:stretch/>
        </p:blipFill>
        <p:spPr>
          <a:xfrm rot="60000">
            <a:off x="4384896" y="-6905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 rotWithShape="1">
          <a:blip r:embed="rId3">
            <a:alphaModFix amt="14000"/>
          </a:blip>
          <a:srcRect b="93434" l="0" r="0" t="0"/>
          <a:stretch/>
        </p:blipFill>
        <p:spPr>
          <a:xfrm>
            <a:off x="4484962" y="4843525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7"/>
          <p:cNvPicPr preferRelativeResize="0"/>
          <p:nvPr/>
        </p:nvPicPr>
        <p:blipFill rotWithShape="1">
          <a:blip r:embed="rId3">
            <a:alphaModFix amt="14000"/>
          </a:blip>
          <a:srcRect b="15798" l="2580" r="-2579" t="75832"/>
          <a:stretch/>
        </p:blipFill>
        <p:spPr>
          <a:xfrm rot="60000">
            <a:off x="1741345" y="-67824"/>
            <a:ext cx="3020452" cy="34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7"/>
          <p:cNvPicPr preferRelativeResize="0"/>
          <p:nvPr/>
        </p:nvPicPr>
        <p:blipFill rotWithShape="1">
          <a:blip r:embed="rId3">
            <a:alphaModFix amt="14000"/>
          </a:blip>
          <a:srcRect b="85814" l="-860" r="859" t="6479"/>
          <a:stretch/>
        </p:blipFill>
        <p:spPr>
          <a:xfrm>
            <a:off x="1638587" y="4919725"/>
            <a:ext cx="3020451" cy="3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4">
            <a:alphaModFix/>
          </a:blip>
          <a:srcRect b="41657" l="23215" r="19177" t="26872"/>
          <a:stretch/>
        </p:blipFill>
        <p:spPr>
          <a:xfrm rot="1688648">
            <a:off x="8439658" y="378748"/>
            <a:ext cx="1132411" cy="32151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7"/>
          <p:cNvSpPr txBox="1"/>
          <p:nvPr>
            <p:ph idx="1" type="subTitle"/>
          </p:nvPr>
        </p:nvSpPr>
        <p:spPr>
          <a:xfrm>
            <a:off x="1074125" y="1353650"/>
            <a:ext cx="29970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95" name="Google Shape;95;p7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96" name="Google Shape;96;p7"/>
          <p:cNvSpPr/>
          <p:nvPr>
            <p:ph idx="2" type="pic"/>
          </p:nvPr>
        </p:nvSpPr>
        <p:spPr>
          <a:xfrm rot="766892">
            <a:off x="5418629" y="1838478"/>
            <a:ext cx="2279484" cy="1934593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ECEAE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8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00" name="Google Shape;100;p8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200"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200"/>
            </a:p>
          </p:txBody>
        </p:sp>
      </p:grpSp>
      <p:pic>
        <p:nvPicPr>
          <p:cNvPr id="102" name="Google Shape;102;p8"/>
          <p:cNvPicPr preferRelativeResize="0"/>
          <p:nvPr/>
        </p:nvPicPr>
        <p:blipFill rotWithShape="1">
          <a:blip r:embed="rId2">
            <a:alphaModFix/>
          </a:blip>
          <a:srcRect b="6336" l="6225" r="13031" t="5285"/>
          <a:stretch/>
        </p:blipFill>
        <p:spPr>
          <a:xfrm rot="1506776">
            <a:off x="7205500" y="3220327"/>
            <a:ext cx="2249400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22936">
            <a:off x="7404407" y="3417127"/>
            <a:ext cx="1851584" cy="2515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8"/>
          <p:cNvCxnSpPr/>
          <p:nvPr/>
        </p:nvCxnSpPr>
        <p:spPr>
          <a:xfrm rot="10800000">
            <a:off x="6174000" y="-662000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8"/>
          <p:cNvCxnSpPr/>
          <p:nvPr/>
        </p:nvCxnSpPr>
        <p:spPr>
          <a:xfrm rot="10800000">
            <a:off x="7972775" y="-18125"/>
            <a:ext cx="1993200" cy="268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" name="Google Shape;106;p8"/>
          <p:cNvPicPr preferRelativeResize="0"/>
          <p:nvPr/>
        </p:nvPicPr>
        <p:blipFill rotWithShape="1">
          <a:blip r:embed="rId4">
            <a:alphaModFix/>
          </a:blip>
          <a:srcRect b="32758" l="31239" r="31658" t="31812"/>
          <a:stretch/>
        </p:blipFill>
        <p:spPr>
          <a:xfrm>
            <a:off x="8425584" y="654165"/>
            <a:ext cx="320275" cy="2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8"/>
          <p:cNvSpPr txBox="1"/>
          <p:nvPr>
            <p:ph type="title"/>
          </p:nvPr>
        </p:nvSpPr>
        <p:spPr>
          <a:xfrm>
            <a:off x="2317950" y="1478112"/>
            <a:ext cx="4508100" cy="21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" name="Google Shape;108;p8"/>
          <p:cNvSpPr/>
          <p:nvPr>
            <p:ph idx="2" type="pic"/>
          </p:nvPr>
        </p:nvSpPr>
        <p:spPr>
          <a:xfrm rot="1014324">
            <a:off x="-178198" y="2948615"/>
            <a:ext cx="2068487" cy="199892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8"/>
          <p:cNvSpPr/>
          <p:nvPr>
            <p:ph idx="3" type="pic"/>
          </p:nvPr>
        </p:nvSpPr>
        <p:spPr>
          <a:xfrm rot="2341157">
            <a:off x="-27930" y="3106112"/>
            <a:ext cx="2068515" cy="1998941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8"/>
          <p:cNvSpPr/>
          <p:nvPr>
            <p:ph idx="4" type="pic"/>
          </p:nvPr>
        </p:nvSpPr>
        <p:spPr>
          <a:xfrm rot="592247">
            <a:off x="324071" y="3099117"/>
            <a:ext cx="2068521" cy="1998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ECEAE6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6336" l="6225" r="13031" t="5285"/>
          <a:stretch/>
        </p:blipFill>
        <p:spPr>
          <a:xfrm rot="1622692">
            <a:off x="8615501" y="2898584"/>
            <a:ext cx="2249400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22936">
            <a:off x="8730532" y="3227677"/>
            <a:ext cx="1851584" cy="25158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9"/>
          <p:cNvGrpSpPr/>
          <p:nvPr/>
        </p:nvGrpSpPr>
        <p:grpSpPr>
          <a:xfrm>
            <a:off x="453041" y="430199"/>
            <a:ext cx="8239166" cy="4312766"/>
            <a:chOff x="594450" y="547150"/>
            <a:chExt cx="7929900" cy="4162500"/>
          </a:xfrm>
        </p:grpSpPr>
        <p:sp>
          <p:nvSpPr>
            <p:cNvPr id="116" name="Google Shape;116;p9"/>
            <p:cNvSpPr/>
            <p:nvPr/>
          </p:nvSpPr>
          <p:spPr>
            <a:xfrm>
              <a:off x="594450" y="627225"/>
              <a:ext cx="7929900" cy="39813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713225" y="547150"/>
              <a:ext cx="7717500" cy="4162500"/>
            </a:xfrm>
            <a:prstGeom prst="roundRect">
              <a:avLst>
                <a:gd fmla="val 828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9"/>
          <p:cNvSpPr txBox="1"/>
          <p:nvPr>
            <p:ph idx="1" type="subTitle"/>
          </p:nvPr>
        </p:nvSpPr>
        <p:spPr>
          <a:xfrm>
            <a:off x="1074125" y="1347250"/>
            <a:ext cx="33285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rcellus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120" name="Google Shape;120;p9"/>
          <p:cNvSpPr/>
          <p:nvPr>
            <p:ph idx="2" type="pic"/>
          </p:nvPr>
        </p:nvSpPr>
        <p:spPr>
          <a:xfrm rot="-720349">
            <a:off x="6494118" y="2770269"/>
            <a:ext cx="1768176" cy="1458743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9"/>
          <p:cNvSpPr/>
          <p:nvPr>
            <p:ph idx="3" type="pic"/>
          </p:nvPr>
        </p:nvSpPr>
        <p:spPr>
          <a:xfrm rot="976992">
            <a:off x="5261610" y="1839129"/>
            <a:ext cx="1824276" cy="1627092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22" name="Google Shape;122;p9"/>
          <p:cNvCxnSpPr/>
          <p:nvPr/>
        </p:nvCxnSpPr>
        <p:spPr>
          <a:xfrm flipH="1">
            <a:off x="7246725" y="2211925"/>
            <a:ext cx="2003100" cy="529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9"/>
          <p:cNvCxnSpPr/>
          <p:nvPr/>
        </p:nvCxnSpPr>
        <p:spPr>
          <a:xfrm rot="7702691">
            <a:off x="5494040" y="3872264"/>
            <a:ext cx="4727718" cy="1925411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9"/>
          <p:cNvPicPr preferRelativeResize="0"/>
          <p:nvPr/>
        </p:nvPicPr>
        <p:blipFill rotWithShape="1">
          <a:blip r:embed="rId4">
            <a:alphaModFix/>
          </a:blip>
          <a:srcRect b="32758" l="31239" r="31658" t="31812"/>
          <a:stretch/>
        </p:blipFill>
        <p:spPr>
          <a:xfrm rot="7702671">
            <a:off x="8205754" y="4412844"/>
            <a:ext cx="320276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9"/>
          <p:cNvPicPr preferRelativeResize="0"/>
          <p:nvPr/>
        </p:nvPicPr>
        <p:blipFill rotWithShape="1">
          <a:blip r:embed="rId5">
            <a:alphaModFix amt="14000"/>
          </a:blip>
          <a:srcRect b="93434" l="0" r="0" t="0"/>
          <a:stretch/>
        </p:blipFill>
        <p:spPr>
          <a:xfrm rot="5400000">
            <a:off x="7412112" y="2451862"/>
            <a:ext cx="3020451" cy="2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9"/>
          <p:cNvPicPr preferRelativeResize="0"/>
          <p:nvPr/>
        </p:nvPicPr>
        <p:blipFill rotWithShape="1">
          <a:blip r:embed="rId5">
            <a:alphaModFix amt="14000"/>
          </a:blip>
          <a:srcRect b="-1009" l="0" r="0" t="85132"/>
          <a:stretch/>
        </p:blipFill>
        <p:spPr>
          <a:xfrm rot="60000">
            <a:off x="72821" y="4769270"/>
            <a:ext cx="3020452" cy="65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9"/>
          <p:cNvCxnSpPr/>
          <p:nvPr/>
        </p:nvCxnSpPr>
        <p:spPr>
          <a:xfrm rot="10800000">
            <a:off x="-1838350" y="3358225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ECEAE6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 txBox="1"/>
          <p:nvPr>
            <p:ph type="title"/>
          </p:nvPr>
        </p:nvSpPr>
        <p:spPr>
          <a:xfrm>
            <a:off x="720000" y="402457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pic>
        <p:nvPicPr>
          <p:cNvPr id="131" name="Google Shape;131;p10"/>
          <p:cNvPicPr preferRelativeResize="0"/>
          <p:nvPr/>
        </p:nvPicPr>
        <p:blipFill rotWithShape="1">
          <a:blip r:embed="rId2">
            <a:alphaModFix amt="14000"/>
          </a:blip>
          <a:srcRect b="-1009" l="0" r="0" t="85132"/>
          <a:stretch/>
        </p:blipFill>
        <p:spPr>
          <a:xfrm rot="60000">
            <a:off x="4384896" y="-6905"/>
            <a:ext cx="3020452" cy="6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0"/>
          <p:cNvPicPr preferRelativeResize="0"/>
          <p:nvPr/>
        </p:nvPicPr>
        <p:blipFill rotWithShape="1">
          <a:blip r:embed="rId2">
            <a:alphaModFix amt="14000"/>
          </a:blip>
          <a:srcRect b="15798" l="2580" r="-2579" t="75832"/>
          <a:stretch/>
        </p:blipFill>
        <p:spPr>
          <a:xfrm rot="60000">
            <a:off x="1741345" y="-67824"/>
            <a:ext cx="3020452" cy="34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b="1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b="1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b="1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b="1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b="1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b="1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b="1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b="1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b="1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○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■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○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■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○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attrocento Sans"/>
              <a:buChar char="■"/>
              <a:def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7.jp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tdcj.texas.gov/death_row/dr_executed_offenders.html" TargetMode="External"/><Relationship Id="rId4" Type="http://schemas.openxmlformats.org/officeDocument/2006/relationships/hyperlink" Target="https://en.wikipedia.org/wiki/List_of_last_words" TargetMode="External"/><Relationship Id="rId5" Type="http://schemas.openxmlformats.org/officeDocument/2006/relationships/hyperlink" Target="https://huggingface.co/SamLowe/roberta-base-go_emotion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9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7938175" y="-995824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9428" r="9428" t="0"/>
          <a:stretch/>
        </p:blipFill>
        <p:spPr>
          <a:xfrm rot="1145064">
            <a:off x="7996808" y="170241"/>
            <a:ext cx="1782788" cy="1466471"/>
          </a:xfrm>
          <a:prstGeom prst="rect">
            <a:avLst/>
          </a:prstGeom>
        </p:spPr>
      </p:pic>
      <p:pic>
        <p:nvPicPr>
          <p:cNvPr id="426" name="Google Shape;426;p29"/>
          <p:cNvPicPr preferRelativeResize="0"/>
          <p:nvPr/>
        </p:nvPicPr>
        <p:blipFill rotWithShape="1">
          <a:blip r:embed="rId5">
            <a:alphaModFix/>
          </a:blip>
          <a:srcRect b="41657" l="23215" r="19177" t="26872"/>
          <a:stretch/>
        </p:blipFill>
        <p:spPr>
          <a:xfrm rot="1688648">
            <a:off x="7945733" y="1460148"/>
            <a:ext cx="1132411" cy="32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9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-1170700" y="2962226"/>
            <a:ext cx="2249401" cy="29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9"/>
          <p:cNvSpPr txBox="1"/>
          <p:nvPr>
            <p:ph type="ctrTitle"/>
          </p:nvPr>
        </p:nvSpPr>
        <p:spPr>
          <a:xfrm>
            <a:off x="1306963" y="1280558"/>
            <a:ext cx="6556200" cy="19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Final Thoughts:</a:t>
            </a:r>
            <a:r>
              <a:rPr b="0" lang="en" sz="3000">
                <a:latin typeface="Marcellus"/>
                <a:ea typeface="Marcellus"/>
                <a:cs typeface="Marcellus"/>
                <a:sym typeface="Marcellus"/>
              </a:rPr>
              <a:t> </a:t>
            </a:r>
            <a:endParaRPr b="0" sz="3000"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lang="en" sz="5500"/>
              <a:t>Sentiment Analysis</a:t>
            </a:r>
            <a:endParaRPr b="0"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b="0" lang="en" sz="3000"/>
              <a:t>On Last Statements</a:t>
            </a:r>
            <a:endParaRPr sz="30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429" name="Google Shape;429;p29"/>
          <p:cNvSpPr txBox="1"/>
          <p:nvPr>
            <p:ph idx="1" type="subTitle"/>
          </p:nvPr>
        </p:nvSpPr>
        <p:spPr>
          <a:xfrm>
            <a:off x="2038875" y="3447196"/>
            <a:ext cx="5066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F1F1F"/>
                </a:solidFill>
                <a:latin typeface="Marcellus"/>
                <a:ea typeface="Marcellus"/>
                <a:cs typeface="Marcellus"/>
                <a:sym typeface="Marcellus"/>
              </a:rPr>
              <a:t>Jeffrey Pinarchick, Nikhil Poluri, Tyler McCormick, Younghoon Kim, Sam Gold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430" name="Google Shape;430;p29"/>
          <p:cNvCxnSpPr/>
          <p:nvPr/>
        </p:nvCxnSpPr>
        <p:spPr>
          <a:xfrm rot="10800000">
            <a:off x="2785525" y="3376175"/>
            <a:ext cx="3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29"/>
          <p:cNvSpPr/>
          <p:nvPr/>
        </p:nvSpPr>
        <p:spPr>
          <a:xfrm>
            <a:off x="11137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1359900" y="171154"/>
            <a:ext cx="129000" cy="12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9"/>
          <p:cNvSpPr/>
          <p:nvPr/>
        </p:nvSpPr>
        <p:spPr>
          <a:xfrm>
            <a:off x="8675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29"/>
          <p:cNvCxnSpPr/>
          <p:nvPr/>
        </p:nvCxnSpPr>
        <p:spPr>
          <a:xfrm rot="10800000">
            <a:off x="5564400" y="-890600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5" name="Google Shape;4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48853">
            <a:off x="-971794" y="3159027"/>
            <a:ext cx="1851586" cy="25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9"/>
          <p:cNvSpPr/>
          <p:nvPr/>
        </p:nvSpPr>
        <p:spPr>
          <a:xfrm rot="-787927">
            <a:off x="-797656" y="1194783"/>
            <a:ext cx="2051961" cy="1860582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rotWithShape="0" algn="bl" dir="2400000" dist="11430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29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28176" l="0" r="0" t="0"/>
          <a:stretch/>
        </p:blipFill>
        <p:spPr>
          <a:xfrm rot="-800730">
            <a:off x="-686637" y="1290719"/>
            <a:ext cx="1828680" cy="1642180"/>
          </a:xfrm>
          <a:prstGeom prst="rect">
            <a:avLst/>
          </a:prstGeom>
        </p:spPr>
      </p:pic>
      <p:pic>
        <p:nvPicPr>
          <p:cNvPr id="438" name="Google Shape;438;p29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-178271" y="1083948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165" y="2985225"/>
            <a:ext cx="3785419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29"/>
          <p:cNvCxnSpPr/>
          <p:nvPr/>
        </p:nvCxnSpPr>
        <p:spPr>
          <a:xfrm rot="10800000">
            <a:off x="7569575" y="-125"/>
            <a:ext cx="1786800" cy="24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1" name="Google Shape;441;p29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7815984" y="425565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+ Thousand Courtroom Black White Royalty-Free Images, Stock Photos &amp;  Pictures | Shutterstock" id="442" name="Google Shape;442;p29"/>
          <p:cNvPicPr preferRelativeResize="0"/>
          <p:nvPr/>
        </p:nvPicPr>
        <p:blipFill rotWithShape="1">
          <a:blip r:embed="rId9">
            <a:alphaModFix/>
          </a:blip>
          <a:srcRect b="-388" l="13029" r="12131" t="-1798"/>
          <a:stretch/>
        </p:blipFill>
        <p:spPr>
          <a:xfrm rot="-791969">
            <a:off x="-689835" y="1260220"/>
            <a:ext cx="1842394" cy="167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Final form of DATA</a:t>
            </a:r>
            <a:endParaRPr/>
          </a:p>
        </p:txBody>
      </p:sp>
      <p:sp>
        <p:nvSpPr>
          <p:cNvPr id="519" name="Google Shape;519;p38"/>
          <p:cNvSpPr txBox="1"/>
          <p:nvPr>
            <p:ph idx="1" type="body"/>
          </p:nvPr>
        </p:nvSpPr>
        <p:spPr>
          <a:xfrm>
            <a:off x="720000" y="1236400"/>
            <a:ext cx="77040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38" title="Screenshot 2025-12-08 at 3.52.5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60850"/>
            <a:ext cx="7704003" cy="3074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39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7938175" y="-995824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9428" r="9428" t="0"/>
          <a:stretch/>
        </p:blipFill>
        <p:spPr>
          <a:xfrm rot="1145064">
            <a:off x="7996808" y="170241"/>
            <a:ext cx="1782788" cy="1466471"/>
          </a:xfrm>
          <a:prstGeom prst="rect">
            <a:avLst/>
          </a:prstGeom>
        </p:spPr>
      </p:pic>
      <p:pic>
        <p:nvPicPr>
          <p:cNvPr id="528" name="Google Shape;528;p39"/>
          <p:cNvPicPr preferRelativeResize="0"/>
          <p:nvPr/>
        </p:nvPicPr>
        <p:blipFill rotWithShape="1">
          <a:blip r:embed="rId5">
            <a:alphaModFix/>
          </a:blip>
          <a:srcRect b="41657" l="23215" r="19177" t="26872"/>
          <a:stretch/>
        </p:blipFill>
        <p:spPr>
          <a:xfrm rot="1688648">
            <a:off x="7945733" y="1460148"/>
            <a:ext cx="1132411" cy="32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9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-1170700" y="2962226"/>
            <a:ext cx="2249401" cy="29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9"/>
          <p:cNvSpPr txBox="1"/>
          <p:nvPr>
            <p:ph type="ctrTitle"/>
          </p:nvPr>
        </p:nvSpPr>
        <p:spPr>
          <a:xfrm>
            <a:off x="1306938" y="1462003"/>
            <a:ext cx="6556200" cy="12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b="0" lang="en"/>
              <a:t>EDA of TEXT DATA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31" name="Google Shape;531;p39"/>
          <p:cNvSpPr/>
          <p:nvPr/>
        </p:nvSpPr>
        <p:spPr>
          <a:xfrm>
            <a:off x="11137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9"/>
          <p:cNvSpPr/>
          <p:nvPr/>
        </p:nvSpPr>
        <p:spPr>
          <a:xfrm>
            <a:off x="1359900" y="171154"/>
            <a:ext cx="129000" cy="12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9"/>
          <p:cNvSpPr/>
          <p:nvPr/>
        </p:nvSpPr>
        <p:spPr>
          <a:xfrm>
            <a:off x="8675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39"/>
          <p:cNvCxnSpPr/>
          <p:nvPr/>
        </p:nvCxnSpPr>
        <p:spPr>
          <a:xfrm rot="10800000">
            <a:off x="5564400" y="-890600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5" name="Google Shape;53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48853">
            <a:off x="-971794" y="3159027"/>
            <a:ext cx="1851586" cy="25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9"/>
          <p:cNvSpPr/>
          <p:nvPr/>
        </p:nvSpPr>
        <p:spPr>
          <a:xfrm rot="-787927">
            <a:off x="-797656" y="1194783"/>
            <a:ext cx="2051961" cy="1860582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rotWithShape="0" algn="bl" dir="2400000" dist="11430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39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28176" l="0" r="0" t="0"/>
          <a:stretch/>
        </p:blipFill>
        <p:spPr>
          <a:xfrm rot="-800730">
            <a:off x="-686637" y="1290719"/>
            <a:ext cx="1828680" cy="1642180"/>
          </a:xfrm>
          <a:prstGeom prst="rect">
            <a:avLst/>
          </a:prstGeom>
        </p:spPr>
      </p:pic>
      <p:pic>
        <p:nvPicPr>
          <p:cNvPr id="538" name="Google Shape;538;p39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-178271" y="1083948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165" y="2985225"/>
            <a:ext cx="3785419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39"/>
          <p:cNvCxnSpPr/>
          <p:nvPr/>
        </p:nvCxnSpPr>
        <p:spPr>
          <a:xfrm rot="10800000">
            <a:off x="7569575" y="-125"/>
            <a:ext cx="1786800" cy="24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1" name="Google Shape;541;p39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7815984" y="425565"/>
            <a:ext cx="320275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0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Words</a:t>
            </a:r>
            <a:endParaRPr/>
          </a:p>
        </p:txBody>
      </p:sp>
      <p:sp>
        <p:nvSpPr>
          <p:cNvPr id="547" name="Google Shape;54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050" y="1100045"/>
            <a:ext cx="7175888" cy="36498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1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 Breakdown</a:t>
            </a:r>
            <a:endParaRPr/>
          </a:p>
        </p:txBody>
      </p:sp>
      <p:sp>
        <p:nvSpPr>
          <p:cNvPr id="554" name="Google Shape;55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00" y="1188895"/>
            <a:ext cx="7366648" cy="36498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42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7938175" y="-995824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9428" r="9428" t="0"/>
          <a:stretch/>
        </p:blipFill>
        <p:spPr>
          <a:xfrm rot="1145064">
            <a:off x="7996808" y="170241"/>
            <a:ext cx="1782788" cy="1466471"/>
          </a:xfrm>
          <a:prstGeom prst="rect">
            <a:avLst/>
          </a:prstGeom>
        </p:spPr>
      </p:pic>
      <p:pic>
        <p:nvPicPr>
          <p:cNvPr id="562" name="Google Shape;562;p42"/>
          <p:cNvPicPr preferRelativeResize="0"/>
          <p:nvPr/>
        </p:nvPicPr>
        <p:blipFill rotWithShape="1">
          <a:blip r:embed="rId5">
            <a:alphaModFix/>
          </a:blip>
          <a:srcRect b="41657" l="23215" r="19177" t="26872"/>
          <a:stretch/>
        </p:blipFill>
        <p:spPr>
          <a:xfrm rot="1688648">
            <a:off x="7945733" y="1460148"/>
            <a:ext cx="1132411" cy="32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2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-1170700" y="2962226"/>
            <a:ext cx="2249401" cy="29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2"/>
          <p:cNvSpPr txBox="1"/>
          <p:nvPr>
            <p:ph type="ctrTitle"/>
          </p:nvPr>
        </p:nvSpPr>
        <p:spPr>
          <a:xfrm>
            <a:off x="1306938" y="1462003"/>
            <a:ext cx="6556200" cy="12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Mapping Emotions</a:t>
            </a:r>
            <a:endParaRPr b="0" sz="6600"/>
          </a:p>
        </p:txBody>
      </p:sp>
      <p:sp>
        <p:nvSpPr>
          <p:cNvPr id="565" name="Google Shape;565;p42"/>
          <p:cNvSpPr/>
          <p:nvPr/>
        </p:nvSpPr>
        <p:spPr>
          <a:xfrm>
            <a:off x="11137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2"/>
          <p:cNvSpPr/>
          <p:nvPr/>
        </p:nvSpPr>
        <p:spPr>
          <a:xfrm>
            <a:off x="1359900" y="171154"/>
            <a:ext cx="129000" cy="12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2"/>
          <p:cNvSpPr/>
          <p:nvPr/>
        </p:nvSpPr>
        <p:spPr>
          <a:xfrm>
            <a:off x="8675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" name="Google Shape;568;p42"/>
          <p:cNvCxnSpPr/>
          <p:nvPr/>
        </p:nvCxnSpPr>
        <p:spPr>
          <a:xfrm rot="10800000">
            <a:off x="5564400" y="-890600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9" name="Google Shape;56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48853">
            <a:off x="-971794" y="3159027"/>
            <a:ext cx="1851586" cy="25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2"/>
          <p:cNvSpPr/>
          <p:nvPr/>
        </p:nvSpPr>
        <p:spPr>
          <a:xfrm rot="-787927">
            <a:off x="-797656" y="1194783"/>
            <a:ext cx="2051961" cy="1860582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rotWithShape="0" algn="bl" dir="2400000" dist="11430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42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28176" l="0" r="0" t="0"/>
          <a:stretch/>
        </p:blipFill>
        <p:spPr>
          <a:xfrm rot="-800730">
            <a:off x="-686637" y="1290719"/>
            <a:ext cx="1828680" cy="1642180"/>
          </a:xfrm>
          <a:prstGeom prst="rect">
            <a:avLst/>
          </a:prstGeom>
        </p:spPr>
      </p:pic>
      <p:pic>
        <p:nvPicPr>
          <p:cNvPr id="572" name="Google Shape;572;p42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-178271" y="1083948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165" y="2985225"/>
            <a:ext cx="3785419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42"/>
          <p:cNvCxnSpPr/>
          <p:nvPr/>
        </p:nvCxnSpPr>
        <p:spPr>
          <a:xfrm rot="10800000">
            <a:off x="7569575" y="-125"/>
            <a:ext cx="1786800" cy="24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5" name="Google Shape;575;p42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7815984" y="425565"/>
            <a:ext cx="320275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3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and Mapping Emotions</a:t>
            </a:r>
            <a:endParaRPr/>
          </a:p>
        </p:txBody>
      </p:sp>
      <p:sp>
        <p:nvSpPr>
          <p:cNvPr id="581" name="Google Shape;58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3"/>
          <p:cNvSpPr txBox="1"/>
          <p:nvPr/>
        </p:nvSpPr>
        <p:spPr>
          <a:xfrm>
            <a:off x="720025" y="1575752"/>
            <a:ext cx="7704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Pretrained emotion text classifier model from Hugging Face 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</a:t>
            </a: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ine-tuned on the GoEmotions dataset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28 different Emotion Labels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Outputs a probability for each emotion based on the input text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720025" y="3020706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</a:t>
            </a: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was used to in two different analyses </a:t>
            </a: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pipelines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Identifying the top emotion within each final statement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Identifying the presence of remorse within each statement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4" name="Google Shape;584;p43"/>
          <p:cNvSpPr txBox="1"/>
          <p:nvPr/>
        </p:nvSpPr>
        <p:spPr>
          <a:xfrm>
            <a:off x="720025" y="1169618"/>
            <a:ext cx="7704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F1F1F"/>
                </a:solidFill>
                <a:latin typeface="Marcellus"/>
                <a:ea typeface="Marcellus"/>
                <a:cs typeface="Marcellus"/>
                <a:sym typeface="Marcellus"/>
              </a:rPr>
              <a:t>Roberta-base-go_emotions </a:t>
            </a:r>
            <a:endParaRPr b="1" sz="1600">
              <a:solidFill>
                <a:srgbClr val="1F1F1F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720025" y="2552255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Implementation</a:t>
            </a:r>
            <a:endParaRPr b="1"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 Triumphed </a:t>
            </a:r>
            <a:endParaRPr/>
          </a:p>
        </p:txBody>
      </p:sp>
      <p:sp>
        <p:nvSpPr>
          <p:cNvPr id="591" name="Google Shape;59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400" y="1100045"/>
            <a:ext cx="7393195" cy="36498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3" y="1974450"/>
            <a:ext cx="2999675" cy="1480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9" name="Google Shape;59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63" y="3484101"/>
            <a:ext cx="2999721" cy="148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0" name="Google Shape;6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137" y="1974450"/>
            <a:ext cx="2999699" cy="148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1" name="Google Shape;60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2139" y="3483149"/>
            <a:ext cx="2999699" cy="14827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2" name="Google Shape;60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1838" y="1974450"/>
            <a:ext cx="2999699" cy="14808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3" name="Google Shape;603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1850" y="3484100"/>
            <a:ext cx="2999671" cy="148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4" name="Google Shape;604;p45"/>
          <p:cNvSpPr txBox="1"/>
          <p:nvPr/>
        </p:nvSpPr>
        <p:spPr>
          <a:xfrm>
            <a:off x="760275" y="570400"/>
            <a:ext cx="36624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Death-row inmates show higher rates of love, gratitude, and remorse than non-criminal deaths. </a:t>
            </a:r>
            <a:endParaRPr b="1" sz="2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05" name="Google Shape;605;p45"/>
          <p:cNvSpPr txBox="1"/>
          <p:nvPr/>
        </p:nvSpPr>
        <p:spPr>
          <a:xfrm>
            <a:off x="4590625" y="449800"/>
            <a:ext cx="3840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Religion and Expected softens emotional tone by replacing anger and sadness with gratitude and care.</a:t>
            </a:r>
            <a:r>
              <a:rPr b="1"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endParaRPr b="1" sz="2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6"/>
          <p:cNvSpPr txBox="1"/>
          <p:nvPr>
            <p:ph type="title"/>
          </p:nvPr>
        </p:nvSpPr>
        <p:spPr>
          <a:xfrm>
            <a:off x="720000" y="862920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emorse Among Death Row Inmates was Less than Expected</a:t>
            </a:r>
            <a:endParaRPr/>
          </a:p>
        </p:txBody>
      </p:sp>
      <p:sp>
        <p:nvSpPr>
          <p:cNvPr id="611" name="Google Shape;61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00" y="1416375"/>
            <a:ext cx="5133625" cy="318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47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7938175" y="-995824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9428" r="9428" t="0"/>
          <a:stretch/>
        </p:blipFill>
        <p:spPr>
          <a:xfrm rot="1145064">
            <a:off x="7996808" y="170241"/>
            <a:ext cx="1782788" cy="1466471"/>
          </a:xfrm>
          <a:prstGeom prst="rect">
            <a:avLst/>
          </a:prstGeom>
        </p:spPr>
      </p:pic>
      <p:pic>
        <p:nvPicPr>
          <p:cNvPr id="619" name="Google Shape;619;p47"/>
          <p:cNvPicPr preferRelativeResize="0"/>
          <p:nvPr/>
        </p:nvPicPr>
        <p:blipFill rotWithShape="1">
          <a:blip r:embed="rId5">
            <a:alphaModFix/>
          </a:blip>
          <a:srcRect b="41657" l="23215" r="19177" t="26872"/>
          <a:stretch/>
        </p:blipFill>
        <p:spPr>
          <a:xfrm rot="1688648">
            <a:off x="7945733" y="1460148"/>
            <a:ext cx="1132411" cy="32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7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-1170700" y="2962226"/>
            <a:ext cx="2249401" cy="29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7"/>
          <p:cNvSpPr txBox="1"/>
          <p:nvPr>
            <p:ph type="ctrTitle"/>
          </p:nvPr>
        </p:nvSpPr>
        <p:spPr>
          <a:xfrm>
            <a:off x="996500" y="1462000"/>
            <a:ext cx="7464600" cy="12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b="0" lang="en"/>
              <a:t>Topic/Theme Modelling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22" name="Google Shape;622;p47"/>
          <p:cNvSpPr/>
          <p:nvPr/>
        </p:nvSpPr>
        <p:spPr>
          <a:xfrm>
            <a:off x="11137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7"/>
          <p:cNvSpPr/>
          <p:nvPr/>
        </p:nvSpPr>
        <p:spPr>
          <a:xfrm>
            <a:off x="1359900" y="171154"/>
            <a:ext cx="129000" cy="12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7"/>
          <p:cNvSpPr/>
          <p:nvPr/>
        </p:nvSpPr>
        <p:spPr>
          <a:xfrm>
            <a:off x="8675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5" name="Google Shape;625;p47"/>
          <p:cNvCxnSpPr/>
          <p:nvPr/>
        </p:nvCxnSpPr>
        <p:spPr>
          <a:xfrm rot="10800000">
            <a:off x="5564400" y="-890600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6" name="Google Shape;62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48853">
            <a:off x="-971794" y="3159027"/>
            <a:ext cx="1851586" cy="25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7"/>
          <p:cNvSpPr/>
          <p:nvPr/>
        </p:nvSpPr>
        <p:spPr>
          <a:xfrm rot="-787927">
            <a:off x="-797656" y="1194783"/>
            <a:ext cx="2051961" cy="1860582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rotWithShape="0" algn="bl" dir="2400000" dist="11430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47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28176" l="0" r="0" t="0"/>
          <a:stretch/>
        </p:blipFill>
        <p:spPr>
          <a:xfrm rot="-800730">
            <a:off x="-686637" y="1290719"/>
            <a:ext cx="1828680" cy="1642180"/>
          </a:xfrm>
          <a:prstGeom prst="rect">
            <a:avLst/>
          </a:prstGeom>
        </p:spPr>
      </p:pic>
      <p:pic>
        <p:nvPicPr>
          <p:cNvPr id="629" name="Google Shape;629;p47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-178271" y="1083948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165" y="2985225"/>
            <a:ext cx="3785419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47"/>
          <p:cNvCxnSpPr/>
          <p:nvPr/>
        </p:nvCxnSpPr>
        <p:spPr>
          <a:xfrm rot="10800000">
            <a:off x="7569575" y="-125"/>
            <a:ext cx="1786800" cy="24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2" name="Google Shape;632;p47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7815984" y="425565"/>
            <a:ext cx="320275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30" title="Sentiment analysis on last statement before they die. - visual 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8425"/>
            <a:ext cx="8839200" cy="4126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8"/>
          <p:cNvSpPr txBox="1"/>
          <p:nvPr>
            <p:ph type="title"/>
          </p:nvPr>
        </p:nvSpPr>
        <p:spPr>
          <a:xfrm>
            <a:off x="720000" y="395270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Last Statements Consistently Express Four Universal Themes</a:t>
            </a:r>
            <a:endParaRPr sz="2200"/>
          </a:p>
        </p:txBody>
      </p:sp>
      <p:sp>
        <p:nvSpPr>
          <p:cNvPr id="638" name="Google Shape;638;p48"/>
          <p:cNvSpPr txBox="1"/>
          <p:nvPr>
            <p:ph idx="1" type="body"/>
          </p:nvPr>
        </p:nvSpPr>
        <p:spPr>
          <a:xfrm>
            <a:off x="720000" y="827322"/>
            <a:ext cx="77040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Method</a:t>
            </a:r>
            <a:endParaRPr b="1" sz="15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○ Used </a:t>
            </a:r>
            <a:r>
              <a:rPr b="1" lang="en" sz="1200">
                <a:solidFill>
                  <a:schemeClr val="dk1"/>
                </a:solidFill>
              </a:rPr>
              <a:t>LDA Topic Modeling</a:t>
            </a:r>
            <a:r>
              <a:rPr lang="en" sz="1200">
                <a:solidFill>
                  <a:schemeClr val="dk1"/>
                </a:solidFill>
              </a:rPr>
              <a:t> to uncover hidden themes in </a:t>
            </a:r>
            <a:r>
              <a:rPr b="1" lang="en" sz="1200">
                <a:solidFill>
                  <a:schemeClr val="dk1"/>
                </a:solidFill>
              </a:rPr>
              <a:t>3,000+ last statements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  ○ Tested </a:t>
            </a:r>
            <a:r>
              <a:rPr b="1" lang="en" sz="1200">
                <a:solidFill>
                  <a:schemeClr val="dk1"/>
                </a:solidFill>
              </a:rPr>
              <a:t>K = 4, 6, 8</a:t>
            </a:r>
            <a:r>
              <a:rPr lang="en" sz="1200">
                <a:solidFill>
                  <a:schemeClr val="dk1"/>
                </a:solidFill>
              </a:rPr>
              <a:t> topics — </a:t>
            </a:r>
            <a:r>
              <a:rPr b="1" lang="en" sz="1200">
                <a:solidFill>
                  <a:schemeClr val="dk1"/>
                </a:solidFill>
              </a:rPr>
              <a:t>K = 4</a:t>
            </a:r>
            <a:r>
              <a:rPr lang="en" sz="1200">
                <a:solidFill>
                  <a:schemeClr val="dk1"/>
                </a:solidFill>
              </a:rPr>
              <a:t> achieved the highest coherence (best model fit)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  ○ Each document is represented as a </a:t>
            </a:r>
            <a:r>
              <a:rPr b="1" lang="en" sz="1200">
                <a:solidFill>
                  <a:schemeClr val="dk1"/>
                </a:solidFill>
              </a:rPr>
              <a:t>blend of multiple topics</a:t>
            </a:r>
            <a:r>
              <a:rPr lang="en" sz="1200">
                <a:solidFill>
                  <a:schemeClr val="dk1"/>
                </a:solidFill>
              </a:rPr>
              <a:t> (a probability distribution across themes)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Discovered Themes (K = 4)</a:t>
            </a:r>
            <a:endParaRPr b="1"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639" name="Google Shape;63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40" name="Google Shape;640;p48"/>
          <p:cNvGraphicFramePr/>
          <p:nvPr/>
        </p:nvGraphicFramePr>
        <p:xfrm>
          <a:off x="856775" y="253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{C7D221E5-2826-4719-98A9-DCB83CA2C8EE}</a:tableStyleId>
              </a:tblPr>
              <a:tblGrid>
                <a:gridCol w="1068350"/>
                <a:gridCol w="1196700"/>
                <a:gridCol w="50080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Topic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Short Label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Top Words (examples)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6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Affection / Apology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love, family, thank, know, want, sorry, statement, tell, say, would_like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Mortality / Death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die, death, go, life, prior, god, prior_execution, man, kill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Religious / Repentance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love, god, lord, forgive, thank, know, family, ask, sorry, pray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6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Reflection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go, get, say, know, kill, people, would, die, want, life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9"/>
          <p:cNvSpPr txBox="1"/>
          <p:nvPr>
            <p:ph type="title"/>
          </p:nvPr>
        </p:nvSpPr>
        <p:spPr>
          <a:xfrm>
            <a:off x="720000" y="3891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Group Differences</a:t>
            </a:r>
            <a:endParaRPr/>
          </a:p>
        </p:txBody>
      </p:sp>
      <p:sp>
        <p:nvSpPr>
          <p:cNvPr id="646" name="Google Shape;646;p49"/>
          <p:cNvSpPr txBox="1"/>
          <p:nvPr>
            <p:ph idx="1" type="body"/>
          </p:nvPr>
        </p:nvSpPr>
        <p:spPr>
          <a:xfrm>
            <a:off x="720000" y="691475"/>
            <a:ext cx="7704000" cy="3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Criminal vs Non-Criminal</a:t>
            </a:r>
            <a:endParaRPr b="1"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   </a:t>
            </a:r>
            <a:r>
              <a:rPr lang="en" sz="900">
                <a:solidFill>
                  <a:schemeClr val="dk1"/>
                </a:solidFill>
              </a:rPr>
              <a:t> ○ Criminal statements place more weight on the </a:t>
            </a:r>
            <a:r>
              <a:rPr b="1" lang="en" sz="900">
                <a:solidFill>
                  <a:schemeClr val="dk1"/>
                </a:solidFill>
              </a:rPr>
              <a:t>Affection / Remorse</a:t>
            </a:r>
            <a:r>
              <a:rPr lang="en" sz="900">
                <a:solidFill>
                  <a:schemeClr val="dk1"/>
                </a:solidFill>
              </a:rPr>
              <a:t> theme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        (Criminal = </a:t>
            </a:r>
            <a:r>
              <a:rPr b="1" lang="en" sz="900">
                <a:solidFill>
                  <a:schemeClr val="dk1"/>
                </a:solidFill>
              </a:rPr>
              <a:t>0.34</a:t>
            </a:r>
            <a:r>
              <a:rPr lang="en" sz="900">
                <a:solidFill>
                  <a:schemeClr val="dk1"/>
                </a:solidFill>
              </a:rPr>
              <a:t>, Non-criminal = </a:t>
            </a:r>
            <a:r>
              <a:rPr b="1" lang="en" sz="900">
                <a:solidFill>
                  <a:schemeClr val="dk1"/>
                </a:solidFill>
              </a:rPr>
              <a:t>0.09</a:t>
            </a:r>
            <a:r>
              <a:rPr lang="en" sz="900">
                <a:solidFill>
                  <a:schemeClr val="dk1"/>
                </a:solidFill>
              </a:rPr>
              <a:t>)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    ○ Non-criminal statements place more weight on the </a:t>
            </a:r>
            <a:r>
              <a:rPr b="1" lang="en" sz="900">
                <a:solidFill>
                  <a:schemeClr val="dk1"/>
                </a:solidFill>
              </a:rPr>
              <a:t>Mortality / Death</a:t>
            </a:r>
            <a:r>
              <a:rPr lang="en" sz="900">
                <a:solidFill>
                  <a:schemeClr val="dk1"/>
                </a:solidFill>
              </a:rPr>
              <a:t> theme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        (Criminal = </a:t>
            </a:r>
            <a:r>
              <a:rPr b="1" lang="en" sz="900">
                <a:solidFill>
                  <a:schemeClr val="dk1"/>
                </a:solidFill>
              </a:rPr>
              <a:t>0.23</a:t>
            </a:r>
            <a:r>
              <a:rPr lang="en" sz="900">
                <a:solidFill>
                  <a:schemeClr val="dk1"/>
                </a:solidFill>
              </a:rPr>
              <a:t>, Non-criminal = </a:t>
            </a:r>
            <a:r>
              <a:rPr b="1" lang="en" sz="900">
                <a:solidFill>
                  <a:schemeClr val="dk1"/>
                </a:solidFill>
              </a:rPr>
              <a:t>0.52</a:t>
            </a:r>
            <a:r>
              <a:rPr lang="en" sz="900">
                <a:solidFill>
                  <a:schemeClr val="dk1"/>
                </a:solidFill>
              </a:rPr>
              <a:t>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Religious vs Non-Religious</a:t>
            </a:r>
            <a:endParaRPr b="1" sz="13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○ Religious individuals place substantially more weight on the </a:t>
            </a:r>
            <a:r>
              <a:rPr b="1" lang="en" sz="900">
                <a:solidFill>
                  <a:schemeClr val="dk1"/>
                </a:solidFill>
              </a:rPr>
              <a:t>Religious / Forgiveness</a:t>
            </a:r>
            <a:r>
              <a:rPr lang="en" sz="900">
                <a:solidFill>
                  <a:schemeClr val="dk1"/>
                </a:solidFill>
              </a:rPr>
              <a:t> theme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        (Religious = </a:t>
            </a:r>
            <a:r>
              <a:rPr b="1" lang="en" sz="900">
                <a:solidFill>
                  <a:schemeClr val="dk1"/>
                </a:solidFill>
              </a:rPr>
              <a:t>0.34</a:t>
            </a:r>
            <a:r>
              <a:rPr lang="en" sz="900">
                <a:solidFill>
                  <a:schemeClr val="dk1"/>
                </a:solidFill>
              </a:rPr>
              <a:t>, Non-religious = </a:t>
            </a:r>
            <a:r>
              <a:rPr b="1" lang="en" sz="900">
                <a:solidFill>
                  <a:schemeClr val="dk1"/>
                </a:solidFill>
              </a:rPr>
              <a:t>0.10</a:t>
            </a:r>
            <a:r>
              <a:rPr lang="en" sz="900">
                <a:solidFill>
                  <a:schemeClr val="dk1"/>
                </a:solidFill>
              </a:rPr>
              <a:t>)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    ○ Non-religious individuals place more weight on the </a:t>
            </a:r>
            <a:r>
              <a:rPr b="1" lang="en" sz="900">
                <a:solidFill>
                  <a:schemeClr val="dk1"/>
                </a:solidFill>
              </a:rPr>
              <a:t>Mortality / Death</a:t>
            </a:r>
            <a:r>
              <a:rPr lang="en" sz="900">
                <a:solidFill>
                  <a:schemeClr val="dk1"/>
                </a:solidFill>
              </a:rPr>
              <a:t> theme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        (Religious = </a:t>
            </a:r>
            <a:r>
              <a:rPr b="1" lang="en" sz="900">
                <a:solidFill>
                  <a:schemeClr val="dk1"/>
                </a:solidFill>
              </a:rPr>
              <a:t>0.25</a:t>
            </a:r>
            <a:r>
              <a:rPr lang="en" sz="900">
                <a:solidFill>
                  <a:schemeClr val="dk1"/>
                </a:solidFill>
              </a:rPr>
              <a:t>, Non-religious = </a:t>
            </a:r>
            <a:r>
              <a:rPr b="1" lang="en" sz="900">
                <a:solidFill>
                  <a:schemeClr val="dk1"/>
                </a:solidFill>
              </a:rPr>
              <a:t>0.45</a:t>
            </a:r>
            <a:r>
              <a:rPr lang="en" sz="900">
                <a:solidFill>
                  <a:schemeClr val="dk1"/>
                </a:solidFill>
              </a:rPr>
              <a:t>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Expected vs Unexpected Death</a:t>
            </a:r>
            <a:endParaRPr b="1" sz="1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    ○ Expected-death statements place more weight on </a:t>
            </a:r>
            <a:r>
              <a:rPr b="1" lang="en" sz="900">
                <a:solidFill>
                  <a:schemeClr val="dk1"/>
                </a:solidFill>
              </a:rPr>
              <a:t>Affection / Remorse</a:t>
            </a:r>
            <a:br>
              <a:rPr b="1"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        (Expected = </a:t>
            </a:r>
            <a:r>
              <a:rPr b="1" lang="en" sz="900">
                <a:solidFill>
                  <a:schemeClr val="dk1"/>
                </a:solidFill>
              </a:rPr>
              <a:t>0.28</a:t>
            </a:r>
            <a:r>
              <a:rPr lang="en" sz="900">
                <a:solidFill>
                  <a:schemeClr val="dk1"/>
                </a:solidFill>
              </a:rPr>
              <a:t>, Unexpected = </a:t>
            </a:r>
            <a:r>
              <a:rPr b="1" lang="en" sz="900">
                <a:solidFill>
                  <a:schemeClr val="dk1"/>
                </a:solidFill>
              </a:rPr>
              <a:t>0.10</a:t>
            </a:r>
            <a:r>
              <a:rPr lang="en" sz="900">
                <a:solidFill>
                  <a:schemeClr val="dk1"/>
                </a:solidFill>
              </a:rPr>
              <a:t>)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    ○ Unexpected-death statements place more weight on </a:t>
            </a:r>
            <a:r>
              <a:rPr b="1" lang="en" sz="900">
                <a:solidFill>
                  <a:schemeClr val="dk1"/>
                </a:solidFill>
              </a:rPr>
              <a:t>Mortality / Death</a:t>
            </a:r>
            <a:br>
              <a:rPr b="1"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        (Expected = </a:t>
            </a:r>
            <a:r>
              <a:rPr b="1" lang="en" sz="900">
                <a:solidFill>
                  <a:schemeClr val="dk1"/>
                </a:solidFill>
              </a:rPr>
              <a:t>0.30</a:t>
            </a:r>
            <a:r>
              <a:rPr lang="en" sz="900">
                <a:solidFill>
                  <a:schemeClr val="dk1"/>
                </a:solidFill>
              </a:rPr>
              <a:t>, Unexpected = </a:t>
            </a:r>
            <a:r>
              <a:rPr b="1" lang="en" sz="900">
                <a:solidFill>
                  <a:schemeClr val="dk1"/>
                </a:solidFill>
              </a:rPr>
              <a:t>0.51</a:t>
            </a:r>
            <a:r>
              <a:rPr lang="en" sz="900">
                <a:solidFill>
                  <a:schemeClr val="dk1"/>
                </a:solidFill>
              </a:rPr>
              <a:t>)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    ○ Reflection remains similar between groups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         (Expected ≈ </a:t>
            </a:r>
            <a:r>
              <a:rPr b="1" lang="en" sz="900">
                <a:solidFill>
                  <a:schemeClr val="dk1"/>
                </a:solidFill>
              </a:rPr>
              <a:t>0.25</a:t>
            </a:r>
            <a:r>
              <a:rPr lang="en" sz="900">
                <a:solidFill>
                  <a:schemeClr val="dk1"/>
                </a:solidFill>
              </a:rPr>
              <a:t>, Unexpected ≈ </a:t>
            </a:r>
            <a:r>
              <a:rPr b="1" lang="en" sz="900">
                <a:solidFill>
                  <a:schemeClr val="dk1"/>
                </a:solidFill>
              </a:rPr>
              <a:t>0.24</a:t>
            </a:r>
            <a:r>
              <a:rPr lang="en" sz="900">
                <a:solidFill>
                  <a:schemeClr val="dk1"/>
                </a:solidFill>
              </a:rPr>
              <a:t>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8" name="Google Shape;648;p49" title="Screenshot 2025-12-08 at 11.32.5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2932575"/>
            <a:ext cx="3591601" cy="86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0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Thematic differences </a:t>
            </a:r>
            <a:r>
              <a:rPr lang="en"/>
              <a:t>across</a:t>
            </a:r>
            <a:r>
              <a:rPr lang="en"/>
              <a:t> centuries</a:t>
            </a:r>
            <a:endParaRPr/>
          </a:p>
        </p:txBody>
      </p:sp>
      <p:sp>
        <p:nvSpPr>
          <p:cNvPr id="654" name="Google Shape;654;p50"/>
          <p:cNvSpPr txBox="1"/>
          <p:nvPr>
            <p:ph idx="1" type="body"/>
          </p:nvPr>
        </p:nvSpPr>
        <p:spPr>
          <a:xfrm>
            <a:off x="720000" y="1169947"/>
            <a:ext cx="77040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Methods</a:t>
            </a:r>
            <a:endParaRPr b="1"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Ran </a:t>
            </a:r>
            <a:r>
              <a:rPr b="1" lang="en">
                <a:solidFill>
                  <a:schemeClr val="dk1"/>
                </a:solidFill>
              </a:rPr>
              <a:t>LDA topic modeling with a K-grid</a:t>
            </a:r>
            <a:r>
              <a:rPr lang="en">
                <a:solidFill>
                  <a:schemeClr val="dk1"/>
                </a:solidFill>
              </a:rPr>
              <a:t> and picked K by </a:t>
            </a:r>
            <a:r>
              <a:rPr b="1" lang="en">
                <a:solidFill>
                  <a:schemeClr val="dk1"/>
                </a:solidFill>
              </a:rPr>
              <a:t>highest coherence</a:t>
            </a:r>
            <a:r>
              <a:rPr lang="en">
                <a:solidFill>
                  <a:schemeClr val="dk1"/>
                </a:solidFill>
              </a:rPr>
              <a:t> for each subset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50" title="Screenshot 2025-12-08 at 9.25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388" y="2297400"/>
            <a:ext cx="4407224" cy="208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1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Thematic </a:t>
            </a:r>
            <a:r>
              <a:rPr lang="en" sz="2300"/>
              <a:t>separation (19th - 21st Century)</a:t>
            </a:r>
            <a:endParaRPr sz="2300"/>
          </a:p>
        </p:txBody>
      </p:sp>
      <p:sp>
        <p:nvSpPr>
          <p:cNvPr id="662" name="Google Shape;662;p51"/>
          <p:cNvSpPr txBox="1"/>
          <p:nvPr>
            <p:ph idx="1" type="body"/>
          </p:nvPr>
        </p:nvSpPr>
        <p:spPr>
          <a:xfrm>
            <a:off x="720000" y="1103501"/>
            <a:ext cx="7704000" cy="3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400"/>
              </a:spcBef>
              <a:spcAft>
                <a:spcPts val="0"/>
              </a:spcAft>
              <a:buSzPts val="1200"/>
              <a:buFont typeface="Marcellus"/>
              <a:buChar char="●"/>
            </a:pPr>
            <a:r>
              <a:rPr b="1" lang="en" sz="1200">
                <a:latin typeface="Marcellus"/>
                <a:ea typeface="Marcellus"/>
                <a:cs typeface="Marcellus"/>
                <a:sym typeface="Marcellus"/>
              </a:rPr>
              <a:t>20th Century (K = 3)</a:t>
            </a:r>
            <a:endParaRPr b="1" sz="1200">
              <a:latin typeface="Marcellus"/>
              <a:ea typeface="Marcellus"/>
              <a:cs typeface="Marcellus"/>
              <a:sym typeface="Marcellu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rcellus"/>
              <a:buChar char="○"/>
            </a:pPr>
            <a:r>
              <a:rPr b="1" lang="en" sz="1200">
                <a:latin typeface="Marcellus"/>
                <a:ea typeface="Marcellus"/>
                <a:cs typeface="Marcellus"/>
                <a:sym typeface="Marcellus"/>
              </a:rPr>
              <a:t>T1 (Criminality, Religion)</a:t>
            </a:r>
            <a:endParaRPr b="1" sz="1200">
              <a:latin typeface="Marcellus"/>
              <a:ea typeface="Marcellus"/>
              <a:cs typeface="Marcellus"/>
              <a:sym typeface="Marcellu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rcellus"/>
              <a:buChar char="○"/>
            </a:pPr>
            <a:r>
              <a:rPr b="1" lang="en" sz="1200">
                <a:latin typeface="Marcellus"/>
                <a:ea typeface="Marcellus"/>
                <a:cs typeface="Marcellus"/>
                <a:sym typeface="Marcellus"/>
              </a:rPr>
              <a:t>T2 (Expectedness of Death)</a:t>
            </a:r>
            <a:endParaRPr b="1" sz="1200">
              <a:latin typeface="Marcellus"/>
              <a:ea typeface="Marcellus"/>
              <a:cs typeface="Marcellus"/>
              <a:sym typeface="Marcellu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rcellus"/>
              <a:buChar char="●"/>
            </a:pPr>
            <a:r>
              <a:rPr b="1" lang="en" sz="1200">
                <a:latin typeface="Marcellus"/>
                <a:ea typeface="Marcellus"/>
                <a:cs typeface="Marcellus"/>
                <a:sym typeface="Marcellus"/>
              </a:rPr>
              <a:t>19th Century (K = 2)</a:t>
            </a:r>
            <a:endParaRPr b="1" sz="1200">
              <a:latin typeface="Marcellus"/>
              <a:ea typeface="Marcellus"/>
              <a:cs typeface="Marcellus"/>
              <a:sym typeface="Marcellu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rcellus"/>
              <a:buChar char="○"/>
            </a:pPr>
            <a:r>
              <a:rPr b="1" lang="en" sz="1200">
                <a:latin typeface="Marcellus"/>
                <a:ea typeface="Marcellus"/>
                <a:cs typeface="Marcellus"/>
                <a:sym typeface="Marcellus"/>
              </a:rPr>
              <a:t>T1 (Religious: 0.61, Non-Religious: 0.56)</a:t>
            </a:r>
            <a:endParaRPr b="1" sz="1200"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663" name="Google Shape;66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4" name="Google Shape;664;p51" title="Screenshot 2025-12-08 at 9.47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625" y="2520725"/>
            <a:ext cx="4428750" cy="1935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2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Thematic separation (Pre 17th - 18th Century)</a:t>
            </a:r>
            <a:endParaRPr/>
          </a:p>
        </p:txBody>
      </p:sp>
      <p:sp>
        <p:nvSpPr>
          <p:cNvPr id="670" name="Google Shape;670;p52"/>
          <p:cNvSpPr txBox="1"/>
          <p:nvPr>
            <p:ph idx="1" type="body"/>
          </p:nvPr>
        </p:nvSpPr>
        <p:spPr>
          <a:xfrm>
            <a:off x="720000" y="1236400"/>
            <a:ext cx="77040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rcellus"/>
              <a:buChar char="●"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18th Century (K = 4) - Left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rcellus"/>
              <a:buChar char="●"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Pre 17th Century (K = 4) - Right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71" name="Google Shape;67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52" title="Screenshot 2025-12-08 at 10.08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400" y="2361251"/>
            <a:ext cx="3051275" cy="13782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3" name="Google Shape;673;p52" title="Screenshot 2025-12-08 at 10.21.5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850" y="2367613"/>
            <a:ext cx="3051275" cy="13655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53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7938175" y="-995824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9428" r="9428" t="0"/>
          <a:stretch/>
        </p:blipFill>
        <p:spPr>
          <a:xfrm rot="1145064">
            <a:off x="7996808" y="170241"/>
            <a:ext cx="1782788" cy="1466471"/>
          </a:xfrm>
          <a:prstGeom prst="rect">
            <a:avLst/>
          </a:prstGeom>
        </p:spPr>
      </p:pic>
      <p:pic>
        <p:nvPicPr>
          <p:cNvPr id="680" name="Google Shape;680;p53"/>
          <p:cNvPicPr preferRelativeResize="0"/>
          <p:nvPr/>
        </p:nvPicPr>
        <p:blipFill rotWithShape="1">
          <a:blip r:embed="rId5">
            <a:alphaModFix/>
          </a:blip>
          <a:srcRect b="41657" l="23215" r="19177" t="26872"/>
          <a:stretch/>
        </p:blipFill>
        <p:spPr>
          <a:xfrm rot="1688648">
            <a:off x="7945733" y="1460148"/>
            <a:ext cx="1132411" cy="32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3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-1170700" y="2962226"/>
            <a:ext cx="2249401" cy="29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3"/>
          <p:cNvSpPr txBox="1"/>
          <p:nvPr>
            <p:ph type="ctrTitle"/>
          </p:nvPr>
        </p:nvSpPr>
        <p:spPr>
          <a:xfrm>
            <a:off x="1306951" y="1462000"/>
            <a:ext cx="7055100" cy="12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b="0" lang="en" sz="4300"/>
              <a:t>Identifying Criminal Labels</a:t>
            </a:r>
            <a:endParaRPr sz="43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83" name="Google Shape;683;p53"/>
          <p:cNvSpPr/>
          <p:nvPr/>
        </p:nvSpPr>
        <p:spPr>
          <a:xfrm>
            <a:off x="11137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3"/>
          <p:cNvSpPr/>
          <p:nvPr/>
        </p:nvSpPr>
        <p:spPr>
          <a:xfrm>
            <a:off x="1359900" y="171154"/>
            <a:ext cx="129000" cy="12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3"/>
          <p:cNvSpPr/>
          <p:nvPr/>
        </p:nvSpPr>
        <p:spPr>
          <a:xfrm>
            <a:off x="8675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6" name="Google Shape;686;p53"/>
          <p:cNvCxnSpPr/>
          <p:nvPr/>
        </p:nvCxnSpPr>
        <p:spPr>
          <a:xfrm rot="10800000">
            <a:off x="5564400" y="-890600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7" name="Google Shape;68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48853">
            <a:off x="-971794" y="3159027"/>
            <a:ext cx="1851586" cy="25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3"/>
          <p:cNvSpPr/>
          <p:nvPr/>
        </p:nvSpPr>
        <p:spPr>
          <a:xfrm rot="-787927">
            <a:off x="-797656" y="1194783"/>
            <a:ext cx="2051961" cy="1860582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rotWithShape="0" algn="bl" dir="2400000" dist="11430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53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28176" l="0" r="0" t="0"/>
          <a:stretch/>
        </p:blipFill>
        <p:spPr>
          <a:xfrm rot="-800730">
            <a:off x="-686637" y="1290719"/>
            <a:ext cx="1828680" cy="1642180"/>
          </a:xfrm>
          <a:prstGeom prst="rect">
            <a:avLst/>
          </a:prstGeom>
        </p:spPr>
      </p:pic>
      <p:pic>
        <p:nvPicPr>
          <p:cNvPr id="690" name="Google Shape;690;p53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-178271" y="1083948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165" y="2985225"/>
            <a:ext cx="3785419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53"/>
          <p:cNvCxnSpPr/>
          <p:nvPr/>
        </p:nvCxnSpPr>
        <p:spPr>
          <a:xfrm rot="10800000">
            <a:off x="7569575" y="-125"/>
            <a:ext cx="1786800" cy="24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3" name="Google Shape;693;p53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7815984" y="425565"/>
            <a:ext cx="320275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9" name="Google Shape;699;p54"/>
          <p:cNvSpPr txBox="1"/>
          <p:nvPr/>
        </p:nvSpPr>
        <p:spPr>
          <a:xfrm>
            <a:off x="720000" y="504068"/>
            <a:ext cx="77040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F1F1F"/>
                </a:solidFill>
                <a:latin typeface="Marcellus"/>
                <a:ea typeface="Marcellus"/>
                <a:cs typeface="Marcellus"/>
                <a:sym typeface="Marcellus"/>
              </a:rPr>
              <a:t>C</a:t>
            </a:r>
            <a:r>
              <a:rPr b="1" lang="en" sz="2500">
                <a:solidFill>
                  <a:srgbClr val="1F1F1F"/>
                </a:solidFill>
                <a:latin typeface="Marcellus"/>
                <a:ea typeface="Marcellus"/>
                <a:cs typeface="Marcellus"/>
                <a:sym typeface="Marcellus"/>
              </a:rPr>
              <a:t>riminal labels can be identified through modeling</a:t>
            </a:r>
            <a:endParaRPr b="1" sz="3000">
              <a:solidFill>
                <a:srgbClr val="1F1F1F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00" name="Google Shape;700;p54"/>
          <p:cNvSpPr txBox="1"/>
          <p:nvPr/>
        </p:nvSpPr>
        <p:spPr>
          <a:xfrm>
            <a:off x="720025" y="1575752"/>
            <a:ext cx="7704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Predict whether someone was a criminal using their last statements before death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Two-stage pipeline approach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Determining words leading to high weights for each label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TF-IDF</a:t>
            </a: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vectorization → </a:t>
            </a:r>
            <a:r>
              <a:rPr b="1"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Logistic Regression</a:t>
            </a: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54"/>
          <p:cNvSpPr txBox="1"/>
          <p:nvPr/>
        </p:nvSpPr>
        <p:spPr>
          <a:xfrm>
            <a:off x="720025" y="3110381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labels assigned through manual annotation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definition of a “criminal” in context of this model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Governing entity defining somebody as a criminal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○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Execution, hanging, war crimes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rgbClr val="1F1F1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Changes in language/semantics over time</a:t>
            </a:r>
            <a:endParaRPr>
              <a:solidFill>
                <a:srgbClr val="1F1F1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54"/>
          <p:cNvSpPr txBox="1"/>
          <p:nvPr/>
        </p:nvSpPr>
        <p:spPr>
          <a:xfrm>
            <a:off x="720025" y="1169618"/>
            <a:ext cx="7704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F1F1F"/>
                </a:solidFill>
                <a:latin typeface="Marcellus"/>
                <a:ea typeface="Marcellus"/>
                <a:cs typeface="Marcellus"/>
                <a:sym typeface="Marcellus"/>
              </a:rPr>
              <a:t>Model Goal</a:t>
            </a:r>
            <a:endParaRPr b="1" sz="1600">
              <a:solidFill>
                <a:srgbClr val="1F1F1F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03" name="Google Shape;703;p54"/>
          <p:cNvSpPr txBox="1"/>
          <p:nvPr/>
        </p:nvSpPr>
        <p:spPr>
          <a:xfrm>
            <a:off x="720025" y="2705530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Manual Labeling Bias</a:t>
            </a:r>
            <a:endParaRPr b="1" sz="1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9" name="Google Shape;709;p55"/>
          <p:cNvSpPr txBox="1"/>
          <p:nvPr/>
        </p:nvSpPr>
        <p:spPr>
          <a:xfrm>
            <a:off x="720000" y="439268"/>
            <a:ext cx="77040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TF-IDF weighs words by importance</a:t>
            </a:r>
            <a:endParaRPr b="1" sz="25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10" name="Google Shape;710;p55"/>
          <p:cNvSpPr txBox="1"/>
          <p:nvPr/>
        </p:nvSpPr>
        <p:spPr>
          <a:xfrm>
            <a:off x="1074950" y="1244840"/>
            <a:ext cx="308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Term Frequency (TF)</a:t>
            </a:r>
            <a:endParaRPr b="1" sz="2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11" name="Google Shape;711;p55"/>
          <p:cNvSpPr txBox="1"/>
          <p:nvPr/>
        </p:nvSpPr>
        <p:spPr>
          <a:xfrm>
            <a:off x="4899300" y="1244840"/>
            <a:ext cx="3470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Inverse Doc Frequency (IDF)</a:t>
            </a:r>
            <a:endParaRPr b="1" sz="2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12" name="Google Shape;712;p55"/>
          <p:cNvSpPr txBox="1"/>
          <p:nvPr/>
        </p:nvSpPr>
        <p:spPr>
          <a:xfrm>
            <a:off x="715625" y="1578654"/>
            <a:ext cx="36498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TF: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Word’s term frequency in a quote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 importance measure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Normalizes quote length to prevent skewed data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p55"/>
          <p:cNvSpPr txBox="1"/>
          <p:nvPr/>
        </p:nvSpPr>
        <p:spPr>
          <a:xfrm>
            <a:off x="4720200" y="1613004"/>
            <a:ext cx="36498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</a:pPr>
            <a:r>
              <a:rPr b="1"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IDF</a:t>
            </a:r>
            <a:r>
              <a:rPr b="1"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Measures word rarity across all quotes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Global importance measure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Up-weights signal words and down-weights common words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55"/>
          <p:cNvSpPr txBox="1"/>
          <p:nvPr/>
        </p:nvSpPr>
        <p:spPr>
          <a:xfrm>
            <a:off x="807450" y="3743729"/>
            <a:ext cx="75291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Final Output: 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Numerical representation of a word’s importance to a quote given the entire collection of quotes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715" name="Google Shape;715;p55"/>
          <p:cNvCxnSpPr/>
          <p:nvPr/>
        </p:nvCxnSpPr>
        <p:spPr>
          <a:xfrm>
            <a:off x="2397212" y="3175774"/>
            <a:ext cx="404400" cy="0"/>
          </a:xfrm>
          <a:prstGeom prst="straightConnector1">
            <a:avLst/>
          </a:prstGeom>
          <a:noFill/>
          <a:ln cap="flat" cmpd="sng" w="10325">
            <a:solidFill>
              <a:srgbClr val="1F1F1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6" name="Google Shape;716;p55"/>
          <p:cNvSpPr txBox="1"/>
          <p:nvPr/>
        </p:nvSpPr>
        <p:spPr>
          <a:xfrm>
            <a:off x="807375" y="2874136"/>
            <a:ext cx="17304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83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“I am sorry, I hope </a:t>
            </a:r>
            <a:endParaRPr b="1" i="1" sz="1083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83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forgive me”</a:t>
            </a:r>
            <a:endParaRPr b="1" i="1" sz="1083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55"/>
          <p:cNvSpPr txBox="1"/>
          <p:nvPr/>
        </p:nvSpPr>
        <p:spPr>
          <a:xfrm>
            <a:off x="2744580" y="3000791"/>
            <a:ext cx="32496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83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[“I”, “am”, “sorry”, “hope”, “you”, “forgive, “me”]</a:t>
            </a:r>
            <a:endParaRPr b="1" i="1" sz="1083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718" name="Google Shape;718;p55"/>
          <p:cNvCxnSpPr/>
          <p:nvPr/>
        </p:nvCxnSpPr>
        <p:spPr>
          <a:xfrm>
            <a:off x="5904479" y="3175774"/>
            <a:ext cx="404400" cy="0"/>
          </a:xfrm>
          <a:prstGeom prst="straightConnector1">
            <a:avLst/>
          </a:prstGeom>
          <a:noFill/>
          <a:ln cap="flat" cmpd="sng" w="10325">
            <a:solidFill>
              <a:srgbClr val="1F1F1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9" name="Google Shape;719;p55"/>
          <p:cNvSpPr txBox="1"/>
          <p:nvPr/>
        </p:nvSpPr>
        <p:spPr>
          <a:xfrm>
            <a:off x="6296023" y="3000791"/>
            <a:ext cx="20406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25" lIns="99025" spcFirstLastPara="1" rIns="99025" wrap="square" tIns="990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83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[.01, .02, .35, .22, .02, .54, .05]</a:t>
            </a:r>
            <a:endParaRPr b="1" i="1" sz="1083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5" name="Google Shape;725;p56"/>
          <p:cNvSpPr txBox="1"/>
          <p:nvPr/>
        </p:nvSpPr>
        <p:spPr>
          <a:xfrm>
            <a:off x="720000" y="466162"/>
            <a:ext cx="77040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Binary classification predicts the criminal label</a:t>
            </a:r>
            <a:endParaRPr b="1" sz="25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26" name="Google Shape;726;p56"/>
          <p:cNvSpPr txBox="1"/>
          <p:nvPr/>
        </p:nvSpPr>
        <p:spPr>
          <a:xfrm>
            <a:off x="814025" y="1225500"/>
            <a:ext cx="74157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TF-IDF vector representations as input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Assigns weights to each word 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○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Positive coefficient → Criminal Label (1)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○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Negative coefficient → Non-Criminal Label (0)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Probability 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determined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by weighted equation of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○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Attached to each word in the quote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56"/>
          <p:cNvSpPr txBox="1"/>
          <p:nvPr/>
        </p:nvSpPr>
        <p:spPr>
          <a:xfrm>
            <a:off x="840850" y="3614200"/>
            <a:ext cx="75291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Final Output:</a:t>
            </a:r>
            <a:r>
              <a:rPr b="1"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Predictions (p) for the binary criminal label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Works well with TF-IDF features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●"/>
            </a:pPr>
            <a:r>
              <a:rPr lang="en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Linear relationship fails to capture complex sentence structure, ignores unseen data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728" name="Google Shape;728;p56"/>
          <p:cNvGraphicFramePr/>
          <p:nvPr/>
        </p:nvGraphicFramePr>
        <p:xfrm>
          <a:off x="5621850" y="11628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{44D16A41-AF5C-4492-A279-C155DE845ECF}</a:tableStyleId>
              </a:tblPr>
              <a:tblGrid>
                <a:gridCol w="1249050"/>
                <a:gridCol w="1249050"/>
              </a:tblGrid>
              <a:tr h="22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Quote</a:t>
                      </a:r>
                      <a:endParaRPr b="1"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Criminal Label</a:t>
                      </a:r>
                      <a:endParaRPr b="1"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</a:tr>
              <a:tr h="44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“father forgive them for they know not…”</a:t>
                      </a:r>
                      <a:endParaRPr sz="1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2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</a:tr>
              <a:tr h="44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“i feel sleepy and a moment of rest would…”</a:t>
                      </a:r>
                      <a:endParaRPr sz="1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0</a:t>
                      </a:r>
                      <a:endParaRPr sz="12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29" name="Google Shape;729;p56"/>
          <p:cNvGraphicFramePr/>
          <p:nvPr/>
        </p:nvGraphicFramePr>
        <p:xfrm>
          <a:off x="5621850" y="28658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{44D16A41-AF5C-4492-A279-C155DE845ECF}</a:tableStyleId>
              </a:tblPr>
              <a:tblGrid>
                <a:gridCol w="1249050"/>
                <a:gridCol w="1249050"/>
              </a:tblGrid>
              <a:tr h="22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P(Criminal)</a:t>
                      </a:r>
                      <a:endParaRPr b="1"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P(Non-Criminal)</a:t>
                      </a:r>
                      <a:endParaRPr b="1"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.</a:t>
                      </a:r>
                      <a:r>
                        <a:rPr lang="en" sz="1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0043</a:t>
                      </a:r>
                      <a:endParaRPr sz="12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.9957</a:t>
                      </a:r>
                      <a:endParaRPr sz="12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4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.7412</a:t>
                      </a:r>
                      <a:endParaRPr sz="12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.2588</a:t>
                      </a:r>
                      <a:endParaRPr sz="12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A0A0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730" name="Google Shape;730;p56"/>
          <p:cNvSpPr txBox="1"/>
          <p:nvPr/>
        </p:nvSpPr>
        <p:spPr>
          <a:xfrm>
            <a:off x="805075" y="1171825"/>
            <a:ext cx="356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Logistic Regression</a:t>
            </a:r>
            <a:endParaRPr b="1" sz="20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7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Predictor words for criminals tell a better story</a:t>
            </a:r>
            <a:endParaRPr sz="2500"/>
          </a:p>
        </p:txBody>
      </p:sp>
      <p:sp>
        <p:nvSpPr>
          <p:cNvPr id="736" name="Google Shape;73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7" name="Google Shape;737;p57" title="criminal_feature_importan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87" y="1272049"/>
            <a:ext cx="3935391" cy="3137936"/>
          </a:xfrm>
          <a:prstGeom prst="rect">
            <a:avLst/>
          </a:prstGeom>
          <a:noFill/>
          <a:ln>
            <a:noFill/>
          </a:ln>
          <a:effectLst>
            <a:outerShdw blurRad="60380" rotWithShape="0" algn="bl" dir="5400000" dist="20127">
              <a:srgbClr val="000000">
                <a:alpha val="50000"/>
              </a:srgbClr>
            </a:outerShdw>
          </a:effectLst>
        </p:spPr>
      </p:pic>
      <p:pic>
        <p:nvPicPr>
          <p:cNvPr id="738" name="Google Shape;738;p57" title="noncriminal_feature_importa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027" y="1272076"/>
            <a:ext cx="3935386" cy="3137916"/>
          </a:xfrm>
          <a:prstGeom prst="rect">
            <a:avLst/>
          </a:prstGeom>
          <a:noFill/>
          <a:ln>
            <a:noFill/>
          </a:ln>
          <a:effectLst>
            <a:outerShdw blurRad="60380" rotWithShape="0" algn="bl" dir="5400000" dist="20127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Do Humans comprehend Death?</a:t>
            </a:r>
            <a:endParaRPr sz="2400"/>
          </a:p>
        </p:txBody>
      </p:sp>
      <p:sp>
        <p:nvSpPr>
          <p:cNvPr id="454" name="Google Shape;454;p31"/>
          <p:cNvSpPr txBox="1"/>
          <p:nvPr>
            <p:ph idx="1" type="body"/>
          </p:nvPr>
        </p:nvSpPr>
        <p:spPr>
          <a:xfrm>
            <a:off x="720000" y="1236400"/>
            <a:ext cx="77040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What do people say in their last words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If you knew that you were going to die, what would you say?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What is your last word? Who would you think of?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55" name="Google Shape;45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31" title="icons8-death-1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275" y="2852550"/>
            <a:ext cx="1174350" cy="11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8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Stronger at identifying non-criminal quotes</a:t>
            </a:r>
            <a:endParaRPr/>
          </a:p>
        </p:txBody>
      </p:sp>
      <p:sp>
        <p:nvSpPr>
          <p:cNvPr id="744" name="Google Shape;74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5" name="Google Shape;745;p58" title="confusion_matri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11" y="1224681"/>
            <a:ext cx="3947126" cy="314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6" name="Google Shape;746;p5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641" y="1126274"/>
            <a:ext cx="3688974" cy="22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8"/>
          <p:cNvSpPr txBox="1"/>
          <p:nvPr/>
        </p:nvSpPr>
        <p:spPr>
          <a:xfrm>
            <a:off x="4937764" y="3318677"/>
            <a:ext cx="34593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Tuning the </a:t>
            </a: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𝜶 </a:t>
            </a:r>
            <a:r>
              <a:rPr b="1"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regularization</a:t>
            </a: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parameter relates to the </a:t>
            </a:r>
            <a:r>
              <a:rPr b="1"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precision</a:t>
            </a:r>
            <a:r>
              <a:rPr b="1"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-recall tradeoff</a:t>
            </a:r>
            <a:endParaRPr b="1"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Char char="●"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 </a:t>
            </a: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𝜶 → Strict, fewer criminal labels, higher precision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Char char="●"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</a:t>
            </a: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𝜶 → Lenient, more criminal labels, higher higher recall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9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53" name="Google Shape;753;p59"/>
          <p:cNvSpPr txBox="1"/>
          <p:nvPr>
            <p:ph idx="1" type="body"/>
          </p:nvPr>
        </p:nvSpPr>
        <p:spPr>
          <a:xfrm>
            <a:off x="720000" y="1236400"/>
            <a:ext cx="43101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 Emotions: Love, Caring, Gratitude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Criminals had higher rates of love, gratitude, and remorse than non-criminal deaths.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Although Remorse was lower than Expected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Religion and Expected replaced anger and sadness with gratitude and care.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Real-life context matters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5" name="Google Shape;7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318" y="1376663"/>
            <a:ext cx="3191007" cy="23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0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Scope of Findings</a:t>
            </a:r>
            <a:endParaRPr/>
          </a:p>
        </p:txBody>
      </p:sp>
      <p:sp>
        <p:nvSpPr>
          <p:cNvPr id="761" name="Google Shape;761;p60"/>
          <p:cNvSpPr txBox="1"/>
          <p:nvPr>
            <p:ph idx="4" type="subTitle"/>
          </p:nvPr>
        </p:nvSpPr>
        <p:spPr>
          <a:xfrm>
            <a:off x="607175" y="1701538"/>
            <a:ext cx="3131700" cy="5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●"/>
            </a:pPr>
            <a:r>
              <a:rPr b="0" lang="en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data was drawn from an overly </a:t>
            </a:r>
            <a:r>
              <a:rPr lang="en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selective subset.</a:t>
            </a:r>
            <a:endParaRPr sz="2800"/>
          </a:p>
        </p:txBody>
      </p:sp>
      <p:sp>
        <p:nvSpPr>
          <p:cNvPr id="762" name="Google Shape;76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60"/>
          <p:cNvSpPr txBox="1"/>
          <p:nvPr>
            <p:ph idx="1" type="subTitle"/>
          </p:nvPr>
        </p:nvSpPr>
        <p:spPr>
          <a:xfrm>
            <a:off x="1085375" y="222655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Not representing</a:t>
            </a:r>
            <a:r>
              <a:rPr lang="en" sz="1200"/>
              <a:t> the population</a:t>
            </a:r>
            <a:endParaRPr sz="1200"/>
          </a:p>
        </p:txBody>
      </p:sp>
      <p:sp>
        <p:nvSpPr>
          <p:cNvPr id="764" name="Google Shape;764;p60"/>
          <p:cNvSpPr txBox="1"/>
          <p:nvPr>
            <p:ph idx="2" type="subTitle"/>
          </p:nvPr>
        </p:nvSpPr>
        <p:spPr>
          <a:xfrm>
            <a:off x="3484346" y="343908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meaning of the Statement could be </a:t>
            </a:r>
            <a:r>
              <a:rPr b="1" lang="en" sz="1200"/>
              <a:t>altered</a:t>
            </a:r>
            <a:r>
              <a:rPr lang="en" sz="1200"/>
              <a:t>.</a:t>
            </a:r>
            <a:endParaRPr sz="1200"/>
          </a:p>
        </p:txBody>
      </p:sp>
      <p:sp>
        <p:nvSpPr>
          <p:cNvPr id="765" name="Google Shape;765;p60"/>
          <p:cNvSpPr txBox="1"/>
          <p:nvPr>
            <p:ph idx="3" type="subTitle"/>
          </p:nvPr>
        </p:nvSpPr>
        <p:spPr>
          <a:xfrm>
            <a:off x="6031074" y="251138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Need consistent </a:t>
            </a:r>
            <a:r>
              <a:rPr b="1" lang="en" sz="1200"/>
              <a:t>standards</a:t>
            </a:r>
            <a:endParaRPr b="1" sz="1200"/>
          </a:p>
        </p:txBody>
      </p:sp>
      <p:sp>
        <p:nvSpPr>
          <p:cNvPr id="766" name="Google Shape;766;p60"/>
          <p:cNvSpPr txBox="1"/>
          <p:nvPr>
            <p:ph idx="5" type="subTitle"/>
          </p:nvPr>
        </p:nvSpPr>
        <p:spPr>
          <a:xfrm>
            <a:off x="2923050" y="2914075"/>
            <a:ext cx="3297900" cy="5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●"/>
            </a:pPr>
            <a:r>
              <a:rPr b="0" lang="en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Statement are often recorded by </a:t>
            </a:r>
            <a:r>
              <a:rPr lang="en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third parties</a:t>
            </a:r>
            <a:r>
              <a:rPr b="0" lang="en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/>
          </a:p>
        </p:txBody>
      </p:sp>
      <p:sp>
        <p:nvSpPr>
          <p:cNvPr id="767" name="Google Shape;767;p60"/>
          <p:cNvSpPr txBox="1"/>
          <p:nvPr>
            <p:ph idx="6" type="subTitle"/>
          </p:nvPr>
        </p:nvSpPr>
        <p:spPr>
          <a:xfrm>
            <a:off x="6031075" y="1986371"/>
            <a:ext cx="2175300" cy="5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●"/>
            </a:pPr>
            <a:r>
              <a:rPr lang="en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Too Subjective</a:t>
            </a:r>
            <a:r>
              <a:rPr b="0" lang="en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Labelling.</a:t>
            </a:r>
            <a:endParaRPr/>
          </a:p>
        </p:txBody>
      </p:sp>
      <p:pic>
        <p:nvPicPr>
          <p:cNvPr id="768" name="Google Shape;768;p60" title="icons8-group-1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800" y="1334973"/>
            <a:ext cx="1258150" cy="12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0" title="icons8-bias-1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951" y="3050325"/>
            <a:ext cx="1258150" cy="12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0" title="icons8-group-100-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3950" y="2914074"/>
            <a:ext cx="1258150" cy="12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1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try this? </a:t>
            </a:r>
            <a:endParaRPr/>
          </a:p>
        </p:txBody>
      </p:sp>
      <p:sp>
        <p:nvSpPr>
          <p:cNvPr id="776" name="Google Shape;776;p61"/>
          <p:cNvSpPr txBox="1"/>
          <p:nvPr>
            <p:ph idx="1" type="body"/>
          </p:nvPr>
        </p:nvSpPr>
        <p:spPr>
          <a:xfrm>
            <a:off x="720000" y="1236400"/>
            <a:ext cx="41403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Multimodal Analysis (Audio + Text)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analyze the </a:t>
            </a:r>
            <a:r>
              <a:rPr i="1" lang="en" sz="1600">
                <a:solidFill>
                  <a:srgbClr val="000000"/>
                </a:solidFill>
              </a:rPr>
              <a:t>audio</a:t>
            </a:r>
            <a:r>
              <a:rPr lang="en" sz="1600">
                <a:solidFill>
                  <a:srgbClr val="000000"/>
                </a:solidFill>
              </a:rPr>
              <a:t> of last statements alongside the text.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Analyzing the </a:t>
            </a:r>
            <a:r>
              <a:rPr b="1" lang="en" sz="1600">
                <a:solidFill>
                  <a:srgbClr val="000000"/>
                </a:solidFill>
              </a:rPr>
              <a:t>Tone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"Trajectory" :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Death row inmate's last words with their </a:t>
            </a:r>
            <a:r>
              <a:rPr b="1" lang="en" sz="1600">
                <a:solidFill>
                  <a:srgbClr val="000000"/>
                </a:solidFill>
              </a:rPr>
              <a:t>prison correspondence</a:t>
            </a:r>
            <a:r>
              <a:rPr lang="en" sz="1600">
                <a:solidFill>
                  <a:srgbClr val="000000"/>
                </a:solidFill>
              </a:rPr>
              <a:t>, </a:t>
            </a:r>
            <a:r>
              <a:rPr b="1" lang="en" sz="1600">
                <a:solidFill>
                  <a:srgbClr val="000000"/>
                </a:solidFill>
              </a:rPr>
              <a:t>court testimonies</a:t>
            </a:r>
            <a:r>
              <a:rPr lang="en" sz="1600">
                <a:solidFill>
                  <a:srgbClr val="000000"/>
                </a:solidFill>
              </a:rPr>
              <a:t>, and initial </a:t>
            </a:r>
            <a:r>
              <a:rPr b="1" lang="en" sz="1600">
                <a:solidFill>
                  <a:srgbClr val="000000"/>
                </a:solidFill>
              </a:rPr>
              <a:t>confession</a:t>
            </a:r>
            <a:r>
              <a:rPr lang="en" sz="1600">
                <a:solidFill>
                  <a:srgbClr val="000000"/>
                </a:solidFill>
              </a:rPr>
              <a:t> over years.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777" name="Google Shape;777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8" name="Google Shape;778;p61" title="Gemini_Generated_Image_6us9eg6us9eg6us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300" y="1341299"/>
            <a:ext cx="3544074" cy="2645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62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7938175" y="-995824"/>
            <a:ext cx="2249401" cy="2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9428" r="9428" t="0"/>
          <a:stretch/>
        </p:blipFill>
        <p:spPr>
          <a:xfrm rot="1145064">
            <a:off x="7996808" y="170241"/>
            <a:ext cx="1782788" cy="1466471"/>
          </a:xfrm>
          <a:prstGeom prst="rect">
            <a:avLst/>
          </a:prstGeom>
        </p:spPr>
      </p:pic>
      <p:pic>
        <p:nvPicPr>
          <p:cNvPr id="785" name="Google Shape;785;p62"/>
          <p:cNvPicPr preferRelativeResize="0"/>
          <p:nvPr/>
        </p:nvPicPr>
        <p:blipFill rotWithShape="1">
          <a:blip r:embed="rId5">
            <a:alphaModFix/>
          </a:blip>
          <a:srcRect b="41657" l="23215" r="19177" t="26872"/>
          <a:stretch/>
        </p:blipFill>
        <p:spPr>
          <a:xfrm rot="1688648">
            <a:off x="7945733" y="1460148"/>
            <a:ext cx="1132411" cy="32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2"/>
          <p:cNvPicPr preferRelativeResize="0"/>
          <p:nvPr/>
        </p:nvPicPr>
        <p:blipFill rotWithShape="1">
          <a:blip r:embed="rId3">
            <a:alphaModFix/>
          </a:blip>
          <a:srcRect b="6336" l="6225" r="13031" t="5285"/>
          <a:stretch/>
        </p:blipFill>
        <p:spPr>
          <a:xfrm rot="1132691">
            <a:off x="-1170700" y="2962226"/>
            <a:ext cx="2249401" cy="29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2"/>
          <p:cNvSpPr txBox="1"/>
          <p:nvPr>
            <p:ph type="ctrTitle"/>
          </p:nvPr>
        </p:nvSpPr>
        <p:spPr>
          <a:xfrm>
            <a:off x="1293888" y="1603958"/>
            <a:ext cx="6556200" cy="19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b="0" lang="en" sz="12500"/>
              <a:t>Thanks!</a:t>
            </a:r>
            <a:endParaRPr sz="1250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11137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2"/>
          <p:cNvSpPr/>
          <p:nvPr/>
        </p:nvSpPr>
        <p:spPr>
          <a:xfrm>
            <a:off x="1359900" y="171154"/>
            <a:ext cx="129000" cy="12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2"/>
          <p:cNvSpPr/>
          <p:nvPr/>
        </p:nvSpPr>
        <p:spPr>
          <a:xfrm>
            <a:off x="8675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1" name="Google Shape;791;p62"/>
          <p:cNvCxnSpPr/>
          <p:nvPr/>
        </p:nvCxnSpPr>
        <p:spPr>
          <a:xfrm rot="10800000">
            <a:off x="5564400" y="-890600"/>
            <a:ext cx="3663900" cy="216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2" name="Google Shape;79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48853">
            <a:off x="-971794" y="3159027"/>
            <a:ext cx="1851586" cy="25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2"/>
          <p:cNvSpPr/>
          <p:nvPr/>
        </p:nvSpPr>
        <p:spPr>
          <a:xfrm rot="-787927">
            <a:off x="-797656" y="1194783"/>
            <a:ext cx="2051961" cy="1860582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42875" rotWithShape="0" algn="bl" dir="2400000" dist="11430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62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28176" l="0" r="0" t="0"/>
          <a:stretch/>
        </p:blipFill>
        <p:spPr>
          <a:xfrm rot="-800730">
            <a:off x="-686637" y="1290719"/>
            <a:ext cx="1828680" cy="1642180"/>
          </a:xfrm>
          <a:prstGeom prst="rect">
            <a:avLst/>
          </a:prstGeom>
        </p:spPr>
      </p:pic>
      <p:pic>
        <p:nvPicPr>
          <p:cNvPr id="795" name="Google Shape;795;p62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-178271" y="1083948"/>
            <a:ext cx="320275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165" y="2985225"/>
            <a:ext cx="3785419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62"/>
          <p:cNvCxnSpPr/>
          <p:nvPr/>
        </p:nvCxnSpPr>
        <p:spPr>
          <a:xfrm rot="10800000">
            <a:off x="7569575" y="-125"/>
            <a:ext cx="1786800" cy="24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8" name="Google Shape;798;p62"/>
          <p:cNvPicPr preferRelativeResize="0"/>
          <p:nvPr/>
        </p:nvPicPr>
        <p:blipFill rotWithShape="1">
          <a:blip r:embed="rId8">
            <a:alphaModFix/>
          </a:blip>
          <a:srcRect b="32758" l="31239" r="31658" t="31812"/>
          <a:stretch/>
        </p:blipFill>
        <p:spPr>
          <a:xfrm>
            <a:off x="7815984" y="425565"/>
            <a:ext cx="320275" cy="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3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804" name="Google Shape;804;p63"/>
          <p:cNvSpPr txBox="1"/>
          <p:nvPr>
            <p:ph idx="1" type="body"/>
          </p:nvPr>
        </p:nvSpPr>
        <p:spPr>
          <a:xfrm>
            <a:off x="720000" y="1236400"/>
            <a:ext cx="77040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Texas Department of Criminal Justice data </a:t>
            </a:r>
            <a:r>
              <a:rPr lang="en"/>
              <a:t>source</a:t>
            </a:r>
            <a:r>
              <a:rPr lang="en"/>
              <a:t>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https://www.tdcj.texas.gov/death_row/dr_executed_offenders.html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Wikipedia: List of Last words data source: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https://en.wikipedia.org/wiki/List_of_last_words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Book: The Last word of Executed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Hugging Face Pre-trained model source: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https://huggingface.co/SamLowe/roberta-base-go_emotions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"/>
          <p:cNvSpPr txBox="1"/>
          <p:nvPr>
            <p:ph idx="1" type="subTitle"/>
          </p:nvPr>
        </p:nvSpPr>
        <p:spPr>
          <a:xfrm>
            <a:off x="2945525" y="1282300"/>
            <a:ext cx="5353200" cy="22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“When the Browns are in the Super Bowl in the next five years, you'll know I'm up there doing my magic…”</a:t>
            </a:r>
            <a:endParaRPr/>
          </a:p>
        </p:txBody>
      </p:sp>
      <p:sp>
        <p:nvSpPr>
          <p:cNvPr id="462" name="Google Shape;462;p32"/>
          <p:cNvSpPr txBox="1"/>
          <p:nvPr>
            <p:ph type="title"/>
          </p:nvPr>
        </p:nvSpPr>
        <p:spPr>
          <a:xfrm>
            <a:off x="2945525" y="3449575"/>
            <a:ext cx="5353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—JAMES FILIAGGI, 2007</a:t>
            </a:r>
            <a:endParaRPr/>
          </a:p>
        </p:txBody>
      </p:sp>
      <p:cxnSp>
        <p:nvCxnSpPr>
          <p:cNvPr id="463" name="Google Shape;463;p32"/>
          <p:cNvCxnSpPr/>
          <p:nvPr/>
        </p:nvCxnSpPr>
        <p:spPr>
          <a:xfrm rot="10800000">
            <a:off x="-937125" y="3841450"/>
            <a:ext cx="5222700" cy="13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32"/>
          <p:cNvSpPr/>
          <p:nvPr/>
        </p:nvSpPr>
        <p:spPr>
          <a:xfrm>
            <a:off x="11137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1359900" y="171154"/>
            <a:ext cx="129000" cy="12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867500" y="171154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32"/>
          <p:cNvPicPr preferRelativeResize="0"/>
          <p:nvPr/>
        </p:nvPicPr>
        <p:blipFill rotWithShape="1">
          <a:blip r:embed="rId3">
            <a:alphaModFix/>
          </a:blip>
          <a:srcRect b="73566" l="0" r="0" t="0"/>
          <a:stretch/>
        </p:blipFill>
        <p:spPr>
          <a:xfrm>
            <a:off x="1191325" y="4194275"/>
            <a:ext cx="3785400" cy="13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2"/>
          <p:cNvSpPr/>
          <p:nvPr/>
        </p:nvSpPr>
        <p:spPr>
          <a:xfrm rot="-787927">
            <a:off x="824544" y="748279"/>
            <a:ext cx="2051961" cy="186094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2875" rotWithShape="0" algn="bl" dir="2400000" dist="11430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32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2892" r="12885" t="0"/>
          <a:stretch/>
        </p:blipFill>
        <p:spPr>
          <a:xfrm rot="-800723">
            <a:off x="925920" y="850848"/>
            <a:ext cx="1828684" cy="1642182"/>
          </a:xfrm>
          <a:prstGeom prst="rect">
            <a:avLst/>
          </a:prstGeom>
        </p:spPr>
      </p:pic>
      <p:pic>
        <p:nvPicPr>
          <p:cNvPr id="470" name="Google Shape;470;p32"/>
          <p:cNvPicPr preferRelativeResize="0"/>
          <p:nvPr/>
        </p:nvPicPr>
        <p:blipFill rotWithShape="1">
          <a:blip r:embed="rId5">
            <a:alphaModFix/>
          </a:blip>
          <a:srcRect b="41657" l="23215" r="19177" t="26872"/>
          <a:stretch/>
        </p:blipFill>
        <p:spPr>
          <a:xfrm rot="-736028">
            <a:off x="893600" y="573593"/>
            <a:ext cx="1392375" cy="3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ison Cells Black White Verison Looped Stock Footage Video (100%  Royalty-free) 18251725 | Shutterstock" id="472" name="Google Shape;472;p32"/>
          <p:cNvPicPr preferRelativeResize="0"/>
          <p:nvPr/>
        </p:nvPicPr>
        <p:blipFill rotWithShape="1">
          <a:blip r:embed="rId6">
            <a:alphaModFix/>
          </a:blip>
          <a:srcRect b="8387" l="18625" r="24500" t="45"/>
          <a:stretch/>
        </p:blipFill>
        <p:spPr>
          <a:xfrm rot="-802395">
            <a:off x="932689" y="845826"/>
            <a:ext cx="1821647" cy="16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33" title="Sentiment analysis on last statement before they die. - visual 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 Data</a:t>
            </a:r>
            <a:endParaRPr/>
          </a:p>
        </p:txBody>
      </p:sp>
      <p:sp>
        <p:nvSpPr>
          <p:cNvPr id="484" name="Google Shape;484;p34"/>
          <p:cNvSpPr txBox="1"/>
          <p:nvPr>
            <p:ph idx="1" type="body"/>
          </p:nvPr>
        </p:nvSpPr>
        <p:spPr>
          <a:xfrm>
            <a:off x="720000" y="1236400"/>
            <a:ext cx="30297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 Wikipedia Articles of Last Words: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Pre-5th to 17th Century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Ironic/Notable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18th </a:t>
            </a:r>
            <a:r>
              <a:rPr lang="en"/>
              <a:t>Century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19th Century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20th Century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21st Century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Roughly 2000 entries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Gathered via the Wikipedia API</a:t>
            </a:r>
            <a:endParaRPr/>
          </a:p>
        </p:txBody>
      </p:sp>
      <p:sp>
        <p:nvSpPr>
          <p:cNvPr id="485" name="Google Shape;48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34" title="Screenshot 2025-12-08 at 11.41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249" y="1301975"/>
            <a:ext cx="4052752" cy="25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4" title="Screenshot 2025-12-08 at 11.40.03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700" y="1236400"/>
            <a:ext cx="4806975" cy="25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5" title="Screenshot 2025-12-08 at 12.03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275" y="1303225"/>
            <a:ext cx="4585949" cy="18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5" title="Screenshot 2025-12-08 at 10.28.4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276" y="1309400"/>
            <a:ext cx="4585948" cy="28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5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TEXAS Death Row Data</a:t>
            </a:r>
            <a:endParaRPr/>
          </a:p>
        </p:txBody>
      </p:sp>
      <p:sp>
        <p:nvSpPr>
          <p:cNvPr id="495" name="Google Shape;495;p35"/>
          <p:cNvSpPr txBox="1"/>
          <p:nvPr>
            <p:ph idx="1" type="body"/>
          </p:nvPr>
        </p:nvSpPr>
        <p:spPr>
          <a:xfrm>
            <a:off x="720000" y="1236400"/>
            <a:ext cx="31404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596 Entries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Years: 1982 - 2025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Scraped from 2 sources: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Executed Prisoners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Last Statement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Included English Translations of Statements</a:t>
            </a:r>
            <a:endParaRPr/>
          </a:p>
        </p:txBody>
      </p:sp>
      <p:sp>
        <p:nvSpPr>
          <p:cNvPr id="496" name="Google Shape;49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6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Words Of The Executed Data</a:t>
            </a:r>
            <a:endParaRPr/>
          </a:p>
        </p:txBody>
      </p:sp>
      <p:sp>
        <p:nvSpPr>
          <p:cNvPr id="502" name="Google Shape;502;p36"/>
          <p:cNvSpPr txBox="1"/>
          <p:nvPr>
            <p:ph idx="1" type="body"/>
          </p:nvPr>
        </p:nvSpPr>
        <p:spPr>
          <a:xfrm>
            <a:off x="720000" y="1236400"/>
            <a:ext cx="30297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Recorded Statements of Executed Criminals from the 1600s to 2000s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355 entries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Divided into five chapters according to modern execution methods</a:t>
            </a:r>
            <a:endParaRPr/>
          </a:p>
        </p:txBody>
      </p:sp>
      <p:sp>
        <p:nvSpPr>
          <p:cNvPr id="503" name="Google Shape;50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4" name="Google Shape;504;p36" title="Last Words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550" y="1271573"/>
            <a:ext cx="2150100" cy="31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6" title="Screenshot 2025-12-08 at 15.39.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175" y="3358575"/>
            <a:ext cx="400050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"/>
          <p:cNvSpPr txBox="1"/>
          <p:nvPr>
            <p:ph type="title"/>
          </p:nvPr>
        </p:nvSpPr>
        <p:spPr>
          <a:xfrm>
            <a:off x="720000" y="537295"/>
            <a:ext cx="77040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Text is very TRICKY!</a:t>
            </a:r>
            <a:endParaRPr/>
          </a:p>
        </p:txBody>
      </p:sp>
      <p:sp>
        <p:nvSpPr>
          <p:cNvPr id="511" name="Google Shape;511;p37"/>
          <p:cNvSpPr txBox="1"/>
          <p:nvPr>
            <p:ph idx="1" type="body"/>
          </p:nvPr>
        </p:nvSpPr>
        <p:spPr>
          <a:xfrm>
            <a:off x="720000" y="1236400"/>
            <a:ext cx="27090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Converting Wiki API to .csv files had formatting errors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Translations where names should be, weird characters in place,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Adding indicator variables for our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Criminal?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Aware?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Religious?</a:t>
            </a:r>
            <a:endParaRPr/>
          </a:p>
        </p:txBody>
      </p:sp>
      <p:sp>
        <p:nvSpPr>
          <p:cNvPr id="512" name="Google Shape;51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37" title="Screenshot 2025-12-08 at 3.46.40 PM.png"/>
          <p:cNvPicPr preferRelativeResize="0"/>
          <p:nvPr/>
        </p:nvPicPr>
        <p:blipFill rotWithShape="1">
          <a:blip r:embed="rId3">
            <a:alphaModFix/>
          </a:blip>
          <a:srcRect b="0" l="0" r="28150" t="0"/>
          <a:stretch/>
        </p:blipFill>
        <p:spPr>
          <a:xfrm>
            <a:off x="3429000" y="1188900"/>
            <a:ext cx="5500700" cy="2568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nections Between Fame and Crime Thesis Defense by Slidesgo">
  <a:themeElements>
    <a:clrScheme name="Simple Light">
      <a:dk1>
        <a:srgbClr val="212121"/>
      </a:dk1>
      <a:lt1>
        <a:srgbClr val="ECEAE6"/>
      </a:lt1>
      <a:dk2>
        <a:srgbClr val="CC0000"/>
      </a:dk2>
      <a:lt2>
        <a:srgbClr val="ECEAE6"/>
      </a:lt2>
      <a:accent1>
        <a:srgbClr val="FFFFFF"/>
      </a:accent1>
      <a:accent2>
        <a:srgbClr val="FFFFFF"/>
      </a:accent2>
      <a:accent3>
        <a:srgbClr val="FFFFFF"/>
      </a:accent3>
      <a:accent4>
        <a:srgbClr val="ECEAE6"/>
      </a:accent4>
      <a:accent5>
        <a:srgbClr val="FFFFFF"/>
      </a:accent5>
      <a:accent6>
        <a:srgbClr val="FFFFFF"/>
      </a:accent6>
      <a:hlink>
        <a:srgbClr val="DAC2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